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sldIdLst>
    <p:sldId id="256" r:id="rId5"/>
    <p:sldId id="284" r:id="rId6"/>
    <p:sldId id="260" r:id="rId7"/>
    <p:sldId id="259" r:id="rId8"/>
    <p:sldId id="303" r:id="rId9"/>
    <p:sldId id="282" r:id="rId10"/>
    <p:sldId id="258" r:id="rId11"/>
    <p:sldId id="268" r:id="rId12"/>
    <p:sldId id="262" r:id="rId13"/>
    <p:sldId id="278" r:id="rId14"/>
    <p:sldId id="273" r:id="rId15"/>
    <p:sldId id="300" r:id="rId16"/>
    <p:sldId id="316" r:id="rId17"/>
    <p:sldId id="317" r:id="rId18"/>
    <p:sldId id="289" r:id="rId19"/>
    <p:sldId id="274" r:id="rId20"/>
    <p:sldId id="319" r:id="rId21"/>
    <p:sldId id="294" r:id="rId22"/>
    <p:sldId id="257" r:id="rId23"/>
    <p:sldId id="293" r:id="rId24"/>
    <p:sldId id="272" r:id="rId25"/>
    <p:sldId id="295" r:id="rId26"/>
    <p:sldId id="298" r:id="rId27"/>
    <p:sldId id="304" r:id="rId28"/>
    <p:sldId id="280" r:id="rId29"/>
    <p:sldId id="305" r:id="rId30"/>
    <p:sldId id="306" r:id="rId31"/>
    <p:sldId id="307" r:id="rId32"/>
    <p:sldId id="285" r:id="rId33"/>
    <p:sldId id="283" r:id="rId34"/>
    <p:sldId id="297" r:id="rId35"/>
    <p:sldId id="312" r:id="rId36"/>
    <p:sldId id="313" r:id="rId37"/>
    <p:sldId id="314" r:id="rId38"/>
    <p:sldId id="301" r:id="rId39"/>
    <p:sldId id="315" r:id="rId40"/>
    <p:sldId id="310" r:id="rId41"/>
    <p:sldId id="267" r:id="rId4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12"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07"/>
    <a:srgbClr val="DB0008"/>
    <a:srgbClr val="D70007"/>
    <a:srgbClr val="B4B4B7"/>
    <a:srgbClr val="FFC1C1"/>
    <a:srgbClr val="4ECB5C"/>
    <a:srgbClr val="E3E3E3"/>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00" autoAdjust="0"/>
    <p:restoredTop sz="94259" autoAdjust="0"/>
  </p:normalViewPr>
  <p:slideViewPr>
    <p:cSldViewPr snapToGrid="0">
      <p:cViewPr varScale="1">
        <p:scale>
          <a:sx n="72" d="100"/>
          <a:sy n="72" d="100"/>
        </p:scale>
        <p:origin x="762" y="66"/>
      </p:cViewPr>
      <p:guideLst>
        <p:guide pos="4112"/>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47FA2-B39C-B544-938A-BDD647228016}" type="datetimeFigureOut">
              <a:rPr lang="es-AR" smtClean="0"/>
              <a:t>9/12/2024</a:t>
            </a:fld>
            <a:endParaRPr lang="es-AR"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B8CAD-5393-404B-9C6D-6E2EC94967DB}" type="slidenum">
              <a:rPr lang="es-AR" smtClean="0"/>
              <a:t>‹Nº›</a:t>
            </a:fld>
            <a:endParaRPr lang="es-AR" dirty="0"/>
          </a:p>
        </p:txBody>
      </p:sp>
    </p:spTree>
    <p:extLst>
      <p:ext uri="{BB962C8B-B14F-4D97-AF65-F5344CB8AC3E}">
        <p14:creationId xmlns:p14="http://schemas.microsoft.com/office/powerpoint/2010/main" val="200748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29B8CAD-5393-404B-9C6D-6E2EC94967DB}" type="slidenum">
              <a:rPr lang="es-AR" smtClean="0"/>
              <a:t>10</a:t>
            </a:fld>
            <a:endParaRPr lang="es-AR" dirty="0"/>
          </a:p>
        </p:txBody>
      </p:sp>
    </p:spTree>
    <p:extLst>
      <p:ext uri="{BB962C8B-B14F-4D97-AF65-F5344CB8AC3E}">
        <p14:creationId xmlns:p14="http://schemas.microsoft.com/office/powerpoint/2010/main" val="228785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D29B8CAD-5393-404B-9C6D-6E2EC94967DB}" type="slidenum">
              <a:rPr lang="es-AR" smtClean="0"/>
              <a:t>12</a:t>
            </a:fld>
            <a:endParaRPr lang="es-AR" dirty="0"/>
          </a:p>
        </p:txBody>
      </p:sp>
    </p:spTree>
    <p:extLst>
      <p:ext uri="{BB962C8B-B14F-4D97-AF65-F5344CB8AC3E}">
        <p14:creationId xmlns:p14="http://schemas.microsoft.com/office/powerpoint/2010/main" val="3848218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rgbClr val="D70007"/>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C46E3C-2498-5E10-B934-BE57DB901913}"/>
              </a:ext>
            </a:extLst>
          </p:cNvPr>
          <p:cNvPicPr>
            <a:picLocks noChangeAspect="1"/>
          </p:cNvPicPr>
          <p:nvPr userDrawn="1"/>
        </p:nvPicPr>
        <p:blipFill>
          <a:blip r:embed="rId2"/>
          <a:stretch>
            <a:fillRect/>
          </a:stretch>
        </p:blipFill>
        <p:spPr>
          <a:xfrm>
            <a:off x="-32490" y="-21267"/>
            <a:ext cx="12252844" cy="6901492"/>
          </a:xfrm>
          <a:prstGeom prst="rect">
            <a:avLst/>
          </a:prstGeom>
        </p:spPr>
      </p:pic>
      <p:pic>
        <p:nvPicPr>
          <p:cNvPr id="5" name="Imagen 4">
            <a:extLst>
              <a:ext uri="{FF2B5EF4-FFF2-40B4-BE49-F238E27FC236}">
                <a16:creationId xmlns:a16="http://schemas.microsoft.com/office/drawing/2014/main" id="{60CA289A-AE8B-12CA-DB44-C41B8B3810BF}"/>
              </a:ext>
            </a:extLst>
          </p:cNvPr>
          <p:cNvPicPr>
            <a:picLocks noChangeAspect="1"/>
          </p:cNvPicPr>
          <p:nvPr userDrawn="1"/>
        </p:nvPicPr>
        <p:blipFill rotWithShape="1">
          <a:blip r:embed="rId3"/>
          <a:srcRect l="11551" t="36941" r="12346" b="34079"/>
          <a:stretch/>
        </p:blipFill>
        <p:spPr>
          <a:xfrm>
            <a:off x="485829" y="545114"/>
            <a:ext cx="2543908" cy="430180"/>
          </a:xfrm>
          <a:prstGeom prst="rect">
            <a:avLst/>
          </a:prstGeom>
        </p:spPr>
      </p:pic>
    </p:spTree>
    <p:extLst>
      <p:ext uri="{BB962C8B-B14F-4D97-AF65-F5344CB8AC3E}">
        <p14:creationId xmlns:p14="http://schemas.microsoft.com/office/powerpoint/2010/main" val="145121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orient="horz" pos="39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solidFill>
          <a:srgbClr val="D70007"/>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D21A5F9-9334-0CD8-4CCA-BFEA730DC44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2816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6F08202-5468-6F79-5C4F-4FE117F32EC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9558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Ref idx="1001">
        <a:schemeClr val="bg1"/>
      </p:bgRef>
    </p:bg>
    <p:spTree>
      <p:nvGrpSpPr>
        <p:cNvPr id="1" name=""/>
        <p:cNvGrpSpPr/>
        <p:nvPr/>
      </p:nvGrpSpPr>
      <p:grpSpPr>
        <a:xfrm>
          <a:off x="0" y="0"/>
          <a:ext cx="0" cy="0"/>
          <a:chOff x="0" y="0"/>
          <a:chExt cx="0" cy="0"/>
        </a:xfrm>
      </p:grpSpPr>
      <p:sp>
        <p:nvSpPr>
          <p:cNvPr id="8" name="Marcador de número de diapositiva 5">
            <a:extLst>
              <a:ext uri="{FF2B5EF4-FFF2-40B4-BE49-F238E27FC236}">
                <a16:creationId xmlns:a16="http://schemas.microsoft.com/office/drawing/2014/main" id="{51789FA8-A79E-0300-027B-F1E0ACD44331}"/>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rgbClr val="D70007"/>
                </a:solidFill>
              </a:rPr>
              <a:pPr/>
              <a:t>‹Nº›</a:t>
            </a:fld>
            <a:endParaRPr lang="es-AR" sz="1200" dirty="0">
              <a:solidFill>
                <a:srgbClr val="D70007"/>
              </a:solidFill>
            </a:endParaRPr>
          </a:p>
        </p:txBody>
      </p:sp>
      <p:pic>
        <p:nvPicPr>
          <p:cNvPr id="5" name="Imagen 4">
            <a:extLst>
              <a:ext uri="{FF2B5EF4-FFF2-40B4-BE49-F238E27FC236}">
                <a16:creationId xmlns:a16="http://schemas.microsoft.com/office/drawing/2014/main" id="{6CCC192B-DF65-78E5-F2EF-8F24B5B3C584}"/>
              </a:ext>
            </a:extLst>
          </p:cNvPr>
          <p:cNvPicPr>
            <a:picLocks noChangeAspect="1"/>
          </p:cNvPicPr>
          <p:nvPr userDrawn="1"/>
        </p:nvPicPr>
        <p:blipFill rotWithShape="1">
          <a:blip r:embed="rId2"/>
          <a:srcRect l="14884" t="38453" r="8347" b="30132"/>
          <a:stretch/>
        </p:blipFill>
        <p:spPr>
          <a:xfrm>
            <a:off x="10804916" y="252140"/>
            <a:ext cx="961633" cy="138320"/>
          </a:xfrm>
          <a:prstGeom prst="rect">
            <a:avLst/>
          </a:prstGeom>
        </p:spPr>
      </p:pic>
    </p:spTree>
    <p:extLst>
      <p:ext uri="{BB962C8B-B14F-4D97-AF65-F5344CB8AC3E}">
        <p14:creationId xmlns:p14="http://schemas.microsoft.com/office/powerpoint/2010/main" val="2115908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userDrawn="1">
          <p15:clr>
            <a:srgbClr val="FBAE40"/>
          </p15:clr>
        </p15:guide>
        <p15:guide id="2" pos="2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Diapositiva de título">
    <p:bg>
      <p:bgPr>
        <a:solidFill>
          <a:srgbClr val="D70007"/>
        </a:solidFill>
        <a:effectLst/>
      </p:bgPr>
    </p:bg>
    <p:spTree>
      <p:nvGrpSpPr>
        <p:cNvPr id="1" name=""/>
        <p:cNvGrpSpPr/>
        <p:nvPr/>
      </p:nvGrpSpPr>
      <p:grpSpPr>
        <a:xfrm>
          <a:off x="0" y="0"/>
          <a:ext cx="0" cy="0"/>
          <a:chOff x="0" y="0"/>
          <a:chExt cx="0" cy="0"/>
        </a:xfrm>
      </p:grpSpPr>
      <p:sp>
        <p:nvSpPr>
          <p:cNvPr id="8" name="Marcador de número de diapositiva 5">
            <a:extLst>
              <a:ext uri="{FF2B5EF4-FFF2-40B4-BE49-F238E27FC236}">
                <a16:creationId xmlns:a16="http://schemas.microsoft.com/office/drawing/2014/main" id="{D7524664-DE48-6AB2-391A-08B13A4E22B5}"/>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chemeClr val="bg1"/>
                </a:solidFill>
              </a:rPr>
              <a:pPr/>
              <a:t>‹Nº›</a:t>
            </a:fld>
            <a:endParaRPr lang="es-AR" sz="1200" dirty="0">
              <a:solidFill>
                <a:schemeClr val="bg1"/>
              </a:solidFill>
            </a:endParaRPr>
          </a:p>
        </p:txBody>
      </p:sp>
      <p:pic>
        <p:nvPicPr>
          <p:cNvPr id="6" name="Imagen 5">
            <a:extLst>
              <a:ext uri="{FF2B5EF4-FFF2-40B4-BE49-F238E27FC236}">
                <a16:creationId xmlns:a16="http://schemas.microsoft.com/office/drawing/2014/main" id="{2BE516FF-856B-15BB-4EA6-7773511BF46C}"/>
              </a:ext>
            </a:extLst>
          </p:cNvPr>
          <p:cNvPicPr>
            <a:picLocks noChangeAspect="1"/>
          </p:cNvPicPr>
          <p:nvPr userDrawn="1"/>
        </p:nvPicPr>
        <p:blipFill rotWithShape="1">
          <a:blip r:embed="rId2"/>
          <a:srcRect l="10154" t="36726" r="12640" b="33145"/>
          <a:stretch/>
        </p:blipFill>
        <p:spPr>
          <a:xfrm>
            <a:off x="10785475" y="238375"/>
            <a:ext cx="987424" cy="171116"/>
          </a:xfrm>
          <a:prstGeom prst="rect">
            <a:avLst/>
          </a:prstGeom>
        </p:spPr>
      </p:pic>
    </p:spTree>
    <p:extLst>
      <p:ext uri="{BB962C8B-B14F-4D97-AF65-F5344CB8AC3E}">
        <p14:creationId xmlns:p14="http://schemas.microsoft.com/office/powerpoint/2010/main" val="424828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p15:clr>
            <a:srgbClr val="FBAE40"/>
          </p15:clr>
        </p15:guide>
        <p15:guide id="2" pos="2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iapositiva de título">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ABD2FB9-8899-AF2E-F3EC-70320DEBD758}"/>
              </a:ext>
            </a:extLst>
          </p:cNvPr>
          <p:cNvPicPr>
            <a:picLocks noChangeAspect="1"/>
          </p:cNvPicPr>
          <p:nvPr userDrawn="1"/>
        </p:nvPicPr>
        <p:blipFill rotWithShape="1">
          <a:blip r:embed="rId2"/>
          <a:srcRect l="11622" t="31253"/>
          <a:stretch/>
        </p:blipFill>
        <p:spPr>
          <a:xfrm>
            <a:off x="-13648" y="-13648"/>
            <a:ext cx="12186975" cy="6858000"/>
          </a:xfrm>
          <a:prstGeom prst="rect">
            <a:avLst/>
          </a:prstGeom>
        </p:spPr>
      </p:pic>
      <p:sp>
        <p:nvSpPr>
          <p:cNvPr id="5" name="Marcador de número de diapositiva 5">
            <a:extLst>
              <a:ext uri="{FF2B5EF4-FFF2-40B4-BE49-F238E27FC236}">
                <a16:creationId xmlns:a16="http://schemas.microsoft.com/office/drawing/2014/main" id="{7513250D-AF5E-C9EF-F795-C284CC2A1972}"/>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rgbClr val="D70007"/>
                </a:solidFill>
              </a:rPr>
              <a:pPr/>
              <a:t>‹Nº›</a:t>
            </a:fld>
            <a:endParaRPr lang="es-AR" sz="1200" dirty="0">
              <a:solidFill>
                <a:srgbClr val="D70007"/>
              </a:solidFill>
            </a:endParaRPr>
          </a:p>
        </p:txBody>
      </p:sp>
      <p:pic>
        <p:nvPicPr>
          <p:cNvPr id="2" name="Imagen 1">
            <a:extLst>
              <a:ext uri="{FF2B5EF4-FFF2-40B4-BE49-F238E27FC236}">
                <a16:creationId xmlns:a16="http://schemas.microsoft.com/office/drawing/2014/main" id="{9B4942F5-1D8C-0A94-4B1E-2261DDF27AD9}"/>
              </a:ext>
            </a:extLst>
          </p:cNvPr>
          <p:cNvPicPr>
            <a:picLocks noChangeAspect="1"/>
          </p:cNvPicPr>
          <p:nvPr userDrawn="1"/>
        </p:nvPicPr>
        <p:blipFill rotWithShape="1">
          <a:blip r:embed="rId3"/>
          <a:srcRect l="14884" t="38453" r="8347" b="30132"/>
          <a:stretch/>
        </p:blipFill>
        <p:spPr>
          <a:xfrm>
            <a:off x="10804916" y="252140"/>
            <a:ext cx="961633" cy="138320"/>
          </a:xfrm>
          <a:prstGeom prst="rect">
            <a:avLst/>
          </a:prstGeom>
        </p:spPr>
      </p:pic>
    </p:spTree>
    <p:extLst>
      <p:ext uri="{BB962C8B-B14F-4D97-AF65-F5344CB8AC3E}">
        <p14:creationId xmlns:p14="http://schemas.microsoft.com/office/powerpoint/2010/main" val="251638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p15:clr>
            <a:srgbClr val="FBAE40"/>
          </p15:clr>
        </p15:guide>
        <p15:guide id="2" pos="2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Diapositiva de título">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BD4932A-F573-9811-BF88-A2FDAF23BB57}"/>
              </a:ext>
            </a:extLst>
          </p:cNvPr>
          <p:cNvPicPr>
            <a:picLocks noChangeAspect="1"/>
          </p:cNvPicPr>
          <p:nvPr userDrawn="1"/>
        </p:nvPicPr>
        <p:blipFill rotWithShape="1">
          <a:blip r:embed="rId2"/>
          <a:srcRect l="14058" t="26709" r="2568" b="1146"/>
          <a:stretch/>
        </p:blipFill>
        <p:spPr>
          <a:xfrm>
            <a:off x="-23859" y="-81272"/>
            <a:ext cx="12306218" cy="6987293"/>
          </a:xfrm>
          <a:prstGeom prst="rect">
            <a:avLst/>
          </a:prstGeom>
        </p:spPr>
      </p:pic>
      <p:sp>
        <p:nvSpPr>
          <p:cNvPr id="10" name="Marcador de número de diapositiva 5">
            <a:extLst>
              <a:ext uri="{FF2B5EF4-FFF2-40B4-BE49-F238E27FC236}">
                <a16:creationId xmlns:a16="http://schemas.microsoft.com/office/drawing/2014/main" id="{2B6B75FB-EFA4-6D58-28E5-36C79A40538F}"/>
              </a:ext>
            </a:extLst>
          </p:cNvPr>
          <p:cNvSpPr txBox="1">
            <a:spLocks/>
          </p:cNvSpPr>
          <p:nvPr userDrawn="1"/>
        </p:nvSpPr>
        <p:spPr>
          <a:xfrm>
            <a:off x="9105900" y="63817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96F0E-7933-CB42-8B60-5E4DC1D3E37E}" type="slidenum">
              <a:rPr lang="es-AR" sz="1200" smtClean="0">
                <a:solidFill>
                  <a:schemeClr val="bg1"/>
                </a:solidFill>
              </a:rPr>
              <a:pPr/>
              <a:t>‹Nº›</a:t>
            </a:fld>
            <a:endParaRPr lang="es-AR" sz="1200" dirty="0">
              <a:solidFill>
                <a:schemeClr val="bg1"/>
              </a:solidFill>
            </a:endParaRPr>
          </a:p>
        </p:txBody>
      </p:sp>
      <p:pic>
        <p:nvPicPr>
          <p:cNvPr id="3" name="Imagen 2">
            <a:extLst>
              <a:ext uri="{FF2B5EF4-FFF2-40B4-BE49-F238E27FC236}">
                <a16:creationId xmlns:a16="http://schemas.microsoft.com/office/drawing/2014/main" id="{B9D580CC-9EA3-7806-C09C-0D98817857CC}"/>
              </a:ext>
            </a:extLst>
          </p:cNvPr>
          <p:cNvPicPr>
            <a:picLocks noChangeAspect="1"/>
          </p:cNvPicPr>
          <p:nvPr userDrawn="1"/>
        </p:nvPicPr>
        <p:blipFill rotWithShape="1">
          <a:blip r:embed="rId3"/>
          <a:srcRect l="14884" t="38453" r="8347" b="30132"/>
          <a:stretch/>
        </p:blipFill>
        <p:spPr>
          <a:xfrm>
            <a:off x="10804916" y="252140"/>
            <a:ext cx="961633" cy="138320"/>
          </a:xfrm>
          <a:prstGeom prst="rect">
            <a:avLst/>
          </a:prstGeom>
        </p:spPr>
      </p:pic>
    </p:spTree>
    <p:extLst>
      <p:ext uri="{BB962C8B-B14F-4D97-AF65-F5344CB8AC3E}">
        <p14:creationId xmlns:p14="http://schemas.microsoft.com/office/powerpoint/2010/main" val="344391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ext uri="{DCECCB84-F9BA-43D5-87BE-67443E8EF086}">
      <p15:sldGuideLst xmlns:p15="http://schemas.microsoft.com/office/powerpoint/2012/main">
        <p15:guide id="1" pos="7401">
          <p15:clr>
            <a:srgbClr val="FBAE40"/>
          </p15:clr>
        </p15:guide>
        <p15:guide id="2" pos="27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AR" dirty="0"/>
          </a:p>
        </p:txBody>
      </p:sp>
      <p:sp>
        <p:nvSpPr>
          <p:cNvPr id="3" name="Footer Placeholder 2"/>
          <p:cNvSpPr>
            <a:spLocks noGrp="1"/>
          </p:cNvSpPr>
          <p:nvPr>
            <p:ph type="ftr" sz="quarter" idx="11"/>
          </p:nvPr>
        </p:nvSpPr>
        <p:spPr/>
        <p:txBody>
          <a:bodyPr/>
          <a:lstStyle/>
          <a:p>
            <a:endParaRPr lang="es-AR" dirty="0"/>
          </a:p>
        </p:txBody>
      </p:sp>
      <p:sp>
        <p:nvSpPr>
          <p:cNvPr id="4" name="Slide Number Placeholder 3"/>
          <p:cNvSpPr>
            <a:spLocks noGrp="1"/>
          </p:cNvSpPr>
          <p:nvPr>
            <p:ph type="sldNum" sz="quarter" idx="12"/>
          </p:nvPr>
        </p:nvSpPr>
        <p:spPr/>
        <p:txBody>
          <a:bodyPr/>
          <a:lstStyle/>
          <a:p>
            <a:fld id="{7AA705C7-EE80-430C-BD13-32B2D5EB40D3}" type="slidenum">
              <a:rPr lang="es-AR" smtClean="0"/>
              <a:t>‹Nº›</a:t>
            </a:fld>
            <a:endParaRPr lang="es-AR" dirty="0"/>
          </a:p>
        </p:txBody>
      </p:sp>
    </p:spTree>
    <p:extLst>
      <p:ext uri="{BB962C8B-B14F-4D97-AF65-F5344CB8AC3E}">
        <p14:creationId xmlns:p14="http://schemas.microsoft.com/office/powerpoint/2010/main" val="563071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1668337-FCB1-1745-BC88-DC36A6941C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FBA6D6E-A838-49CF-31EE-E0A49ECF3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AFEADC5-B106-A6ED-E7E4-EC13339AE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DEA45-C44C-F444-AE09-5AA8E7E8AAB3}" type="datetimeFigureOut">
              <a:rPr lang="es-AR" smtClean="0"/>
              <a:t>9/12/2024</a:t>
            </a:fld>
            <a:endParaRPr lang="es-AR" dirty="0"/>
          </a:p>
        </p:txBody>
      </p:sp>
      <p:sp>
        <p:nvSpPr>
          <p:cNvPr id="5" name="Marcador de pie de página 4">
            <a:extLst>
              <a:ext uri="{FF2B5EF4-FFF2-40B4-BE49-F238E27FC236}">
                <a16:creationId xmlns:a16="http://schemas.microsoft.com/office/drawing/2014/main" id="{79D9EFD0-BDCE-4A99-2D75-28D80B4EC7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Marcador de número de diapositiva 5">
            <a:extLst>
              <a:ext uri="{FF2B5EF4-FFF2-40B4-BE49-F238E27FC236}">
                <a16:creationId xmlns:a16="http://schemas.microsoft.com/office/drawing/2014/main" id="{99B56AA6-131A-48E9-6AD2-399C4ED3FB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20431-BF66-B24D-AF34-DBA72BBDDC30}" type="slidenum">
              <a:rPr lang="es-AR" smtClean="0"/>
              <a:t>‹Nº›</a:t>
            </a:fld>
            <a:endParaRPr lang="es-AR" dirty="0"/>
          </a:p>
        </p:txBody>
      </p:sp>
    </p:spTree>
    <p:extLst>
      <p:ext uri="{BB962C8B-B14F-4D97-AF65-F5344CB8AC3E}">
        <p14:creationId xmlns:p14="http://schemas.microsoft.com/office/powerpoint/2010/main" val="4007060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2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11.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8.png"/><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8.png"/><Relationship Id="rId7" Type="http://schemas.openxmlformats.org/officeDocument/2006/relationships/image" Target="../media/image58.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8.png"/><Relationship Id="rId7"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62.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63.jfif"/><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71.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png"/><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73.jp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8.jpe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8FA546D-F544-FDE9-1B1D-9DBE7AA8C59A}"/>
              </a:ext>
            </a:extLst>
          </p:cNvPr>
          <p:cNvSpPr txBox="1"/>
          <p:nvPr/>
        </p:nvSpPr>
        <p:spPr>
          <a:xfrm>
            <a:off x="544576" y="1559659"/>
            <a:ext cx="10647680" cy="2123658"/>
          </a:xfrm>
          <a:prstGeom prst="rect">
            <a:avLst/>
          </a:prstGeom>
          <a:noFill/>
        </p:spPr>
        <p:txBody>
          <a:bodyPr wrap="square" rtlCol="0">
            <a:spAutoFit/>
          </a:bodyPr>
          <a:lstStyle/>
          <a:p>
            <a:pPr algn="ctr"/>
            <a:r>
              <a:rPr lang="es-ES" sz="6600" b="1" dirty="0">
                <a:solidFill>
                  <a:srgbClr val="E3E3E3"/>
                </a:solidFill>
                <a:latin typeface="Lato" panose="020F0502020204030203"/>
              </a:rPr>
              <a:t>Proyecto de Análisis de </a:t>
            </a:r>
            <a:r>
              <a:rPr lang="es-ES" sz="6600" b="1" dirty="0" smtClean="0">
                <a:solidFill>
                  <a:srgbClr val="E3E3E3"/>
                </a:solidFill>
                <a:latin typeface="Lato" panose="020F0502020204030203"/>
              </a:rPr>
              <a:t>datos </a:t>
            </a:r>
            <a:r>
              <a:rPr lang="es-ES" sz="6600" b="1" dirty="0">
                <a:solidFill>
                  <a:srgbClr val="E3E3E3"/>
                </a:solidFill>
                <a:latin typeface="Lato" panose="020F0502020204030203"/>
              </a:rPr>
              <a:t>Ergonómicos</a:t>
            </a:r>
            <a:endParaRPr lang="es-AR" sz="6600" b="1" dirty="0">
              <a:solidFill>
                <a:srgbClr val="E3E3E3"/>
              </a:solidFill>
              <a:latin typeface="Lato" panose="020F0502020204030203"/>
            </a:endParaRPr>
          </a:p>
        </p:txBody>
      </p:sp>
      <p:sp>
        <p:nvSpPr>
          <p:cNvPr id="7" name="CuadroTexto 6">
            <a:extLst>
              <a:ext uri="{FF2B5EF4-FFF2-40B4-BE49-F238E27FC236}">
                <a16:creationId xmlns:a16="http://schemas.microsoft.com/office/drawing/2014/main" id="{2A925595-0B37-3431-0D2A-F35BD4BA57DC}"/>
              </a:ext>
            </a:extLst>
          </p:cNvPr>
          <p:cNvSpPr txBox="1"/>
          <p:nvPr/>
        </p:nvSpPr>
        <p:spPr>
          <a:xfrm>
            <a:off x="2635006" y="4246443"/>
            <a:ext cx="6537129" cy="523220"/>
          </a:xfrm>
          <a:prstGeom prst="rect">
            <a:avLst/>
          </a:prstGeom>
          <a:solidFill>
            <a:schemeClr val="bg2">
              <a:lumMod val="1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s-AR" sz="2800" dirty="0">
                <a:solidFill>
                  <a:srgbClr val="FFFFFF"/>
                </a:solidFill>
                <a:latin typeface="Lato" panose="020F0502020204030203"/>
              </a:rPr>
              <a:t>E</a:t>
            </a:r>
            <a:r>
              <a:rPr lang="es-AR" sz="2800" dirty="0" smtClean="0">
                <a:solidFill>
                  <a:srgbClr val="FFFFFF"/>
                </a:solidFill>
                <a:latin typeface="Lato" panose="020F0502020204030203"/>
              </a:rPr>
              <a:t>quipo </a:t>
            </a:r>
            <a:r>
              <a:rPr lang="es-AR" sz="2800" dirty="0">
                <a:solidFill>
                  <a:srgbClr val="FFFFFF"/>
                </a:solidFill>
                <a:latin typeface="Lato" panose="020F0502020204030203"/>
              </a:rPr>
              <a:t>Nº 5 - </a:t>
            </a:r>
            <a:r>
              <a:rPr lang="es-AR" sz="2800" dirty="0" smtClean="0">
                <a:solidFill>
                  <a:srgbClr val="FFFFFF"/>
                </a:solidFill>
                <a:latin typeface="Lato" panose="020F0502020204030203"/>
              </a:rPr>
              <a:t>Prácticas </a:t>
            </a:r>
            <a:r>
              <a:rPr lang="es-AR" sz="2800" dirty="0">
                <a:solidFill>
                  <a:srgbClr val="FFFFFF"/>
                </a:solidFill>
                <a:latin typeface="Lato" panose="020F0502020204030203"/>
              </a:rPr>
              <a:t>Profesionalizantes 1</a:t>
            </a:r>
            <a:endParaRPr lang="es-AR" sz="2800" dirty="0">
              <a:solidFill>
                <a:schemeClr val="bg1"/>
              </a:solidFill>
              <a:latin typeface="Lato" panose="020F0502020204030203"/>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4746" y="-28136"/>
            <a:ext cx="1333305" cy="1375970"/>
          </a:xfrm>
          <a:prstGeom prst="rect">
            <a:avLst/>
          </a:prstGeom>
        </p:spPr>
      </p:pic>
      <p:pic>
        <p:nvPicPr>
          <p:cNvPr id="4" name="Imagen 3"/>
          <p:cNvPicPr>
            <a:picLocks noChangeAspect="1"/>
          </p:cNvPicPr>
          <p:nvPr/>
        </p:nvPicPr>
        <p:blipFill rotWithShape="1">
          <a:blip r:embed="rId3"/>
          <a:srcRect l="4161" t="50312" r="5862" b="9493"/>
          <a:stretch/>
        </p:blipFill>
        <p:spPr>
          <a:xfrm>
            <a:off x="1" y="6379230"/>
            <a:ext cx="12207630" cy="486296"/>
          </a:xfrm>
          <a:prstGeom prst="rect">
            <a:avLst/>
          </a:prstGeom>
        </p:spPr>
      </p:pic>
      <p:sp>
        <p:nvSpPr>
          <p:cNvPr id="5" name="CuadroTexto 4">
            <a:extLst>
              <a:ext uri="{FF2B5EF4-FFF2-40B4-BE49-F238E27FC236}">
                <a16:creationId xmlns:a16="http://schemas.microsoft.com/office/drawing/2014/main" id="{D7B4DA85-1E41-722D-E799-4A925D5B807F}"/>
              </a:ext>
            </a:extLst>
          </p:cNvPr>
          <p:cNvSpPr txBox="1"/>
          <p:nvPr/>
        </p:nvSpPr>
        <p:spPr>
          <a:xfrm>
            <a:off x="10613267" y="6437712"/>
            <a:ext cx="1578733" cy="400110"/>
          </a:xfrm>
          <a:prstGeom prst="rect">
            <a:avLst/>
          </a:prstGeom>
          <a:noFill/>
        </p:spPr>
        <p:txBody>
          <a:bodyPr wrap="square" rtlCol="0">
            <a:spAutoFit/>
          </a:bodyPr>
          <a:lstStyle/>
          <a:p>
            <a:r>
              <a:rPr lang="es-AR" sz="2000" b="1" dirty="0" smtClean="0">
                <a:solidFill>
                  <a:schemeClr val="bg1"/>
                </a:solidFill>
                <a:latin typeface="Lato Light" panose="020F0302020204030203" pitchFamily="34" charset="77"/>
              </a:rPr>
              <a:t>05/12/2024</a:t>
            </a:r>
            <a:endParaRPr lang="es-AR" sz="2000" b="1" dirty="0">
              <a:solidFill>
                <a:schemeClr val="bg1"/>
              </a:solidFill>
              <a:latin typeface="Lato Light" panose="020F0302020204030203" pitchFamily="34" charset="77"/>
            </a:endParaRPr>
          </a:p>
        </p:txBody>
      </p:sp>
    </p:spTree>
    <p:extLst>
      <p:ext uri="{BB962C8B-B14F-4D97-AF65-F5344CB8AC3E}">
        <p14:creationId xmlns:p14="http://schemas.microsoft.com/office/powerpoint/2010/main" val="2428988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3"/>
          <a:srcRect r="13373"/>
          <a:stretch/>
        </p:blipFill>
        <p:spPr>
          <a:xfrm>
            <a:off x="0" y="59394"/>
            <a:ext cx="10269415" cy="6639754"/>
          </a:xfrm>
          <a:prstGeom prst="rect">
            <a:avLst/>
          </a:prstGeom>
        </p:spPr>
      </p:pic>
      <p:sp>
        <p:nvSpPr>
          <p:cNvPr id="4" name="CuadroTexto 3"/>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Tablero TRELLO</a:t>
            </a:r>
            <a:endParaRPr lang="es-AR" sz="3600" b="1" u="sng" dirty="0">
              <a:solidFill>
                <a:srgbClr val="FF0000"/>
              </a:solidFill>
              <a:latin typeface="Lato Light" panose="020F0302020204030203"/>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267" y="270869"/>
            <a:ext cx="582892" cy="582892"/>
          </a:xfrm>
          <a:prstGeom prst="rect">
            <a:avLst/>
          </a:prstGeom>
        </p:spPr>
      </p:pic>
      <p:sp>
        <p:nvSpPr>
          <p:cNvPr id="7" name="CuadroTexto 6">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pic>
        <p:nvPicPr>
          <p:cNvPr id="3" name="Imagen 2"/>
          <p:cNvPicPr>
            <a:picLocks noChangeAspect="1"/>
          </p:cNvPicPr>
          <p:nvPr/>
        </p:nvPicPr>
        <p:blipFill rotWithShape="1">
          <a:blip r:embed="rId6">
            <a:extLst>
              <a:ext uri="{28A0092B-C50C-407E-A947-70E740481C1C}">
                <a14:useLocalDpi xmlns:a14="http://schemas.microsoft.com/office/drawing/2010/main" val="0"/>
              </a:ext>
            </a:extLst>
          </a:blip>
          <a:srcRect b="12482"/>
          <a:stretch/>
        </p:blipFill>
        <p:spPr>
          <a:xfrm>
            <a:off x="2074461" y="1004379"/>
            <a:ext cx="9506932" cy="5462172"/>
          </a:xfrm>
          <a:prstGeom prst="rect">
            <a:avLst/>
          </a:prstGeom>
        </p:spPr>
      </p:pic>
      <p:sp>
        <p:nvSpPr>
          <p:cNvPr id="8" name="Rectángulo redondeado 7"/>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827639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0" y="943520"/>
            <a:ext cx="12192000" cy="5540184"/>
          </a:xfrm>
          <a:prstGeom prst="roundRect">
            <a:avLst>
              <a:gd name="adj" fmla="val 10718"/>
            </a:avLst>
          </a:prstGeom>
          <a:solidFill>
            <a:srgbClr val="D70007"/>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CuadroTexto 3"/>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Repositorio GITHUB</a:t>
            </a:r>
            <a:endParaRPr lang="es-AR" sz="3600" b="1" u="sng" dirty="0">
              <a:solidFill>
                <a:srgbClr val="FF0000"/>
              </a:solidFill>
              <a:latin typeface="Lato Light" panose="020F0302020204030203"/>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8" name="Imagen 7" descr="GitHub und ‚Social Coding': Neue Formen der Softwareentwicklung un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990" y="3070585"/>
            <a:ext cx="3163010" cy="1699212"/>
          </a:xfrm>
          <a:prstGeom prst="rect">
            <a:avLst/>
          </a:prstGeom>
        </p:spPr>
      </p:pic>
      <p:pic>
        <p:nvPicPr>
          <p:cNvPr id="2" name="Imagen 1"/>
          <p:cNvPicPr>
            <a:picLocks noChangeAspect="1"/>
          </p:cNvPicPr>
          <p:nvPr/>
        </p:nvPicPr>
        <p:blipFill>
          <a:blip r:embed="rId4"/>
          <a:stretch>
            <a:fillRect/>
          </a:stretch>
        </p:blipFill>
        <p:spPr>
          <a:xfrm>
            <a:off x="597753" y="1124631"/>
            <a:ext cx="8431236" cy="5248034"/>
          </a:xfrm>
          <a:prstGeom prst="rect">
            <a:avLst/>
          </a:prstGeom>
        </p:spPr>
      </p:pic>
      <p:pic>
        <p:nvPicPr>
          <p:cNvPr id="9" name="Google Shape;275;p9"/>
          <p:cNvPicPr preferRelativeResize="0"/>
          <p:nvPr/>
        </p:nvPicPr>
        <p:blipFill rotWithShape="1">
          <a:blip r:embed="rId5">
            <a:alphaModFix/>
          </a:blip>
          <a:srcRect/>
          <a:stretch/>
        </p:blipFill>
        <p:spPr>
          <a:xfrm>
            <a:off x="7420087" y="356464"/>
            <a:ext cx="603187" cy="442348"/>
          </a:xfrm>
          <a:prstGeom prst="rect">
            <a:avLst/>
          </a:prstGeom>
          <a:solidFill>
            <a:schemeClr val="bg2">
              <a:lumMod val="10000"/>
            </a:schemeClr>
          </a:solidFill>
          <a:ln>
            <a:noFill/>
          </a:ln>
        </p:spPr>
      </p:pic>
      <p:sp>
        <p:nvSpPr>
          <p:cNvPr id="11" name="CuadroTexto 10">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0" name="Rectángulo redondeado 9"/>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3745591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4"/>
          <a:stretch>
            <a:fillRect/>
          </a:stretch>
        </p:blipFill>
        <p:spPr>
          <a:xfrm>
            <a:off x="10846191" y="96254"/>
            <a:ext cx="942535" cy="438749"/>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3" name="CuadroTexto 12">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25" name="Marcador de número de diapositiva 1"/>
          <p:cNvSpPr txBox="1">
            <a:spLocks/>
          </p:cNvSpPr>
          <p:nvPr/>
        </p:nvSpPr>
        <p:spPr>
          <a:xfrm>
            <a:off x="9225123" y="6486333"/>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rgbClr val="FF0000"/>
                </a:solidFill>
                <a:latin typeface="Assistant Medium" pitchFamily="2" charset="-79"/>
                <a:cs typeface="Assistant Medium" pitchFamily="2" charset="-79"/>
              </a:rPr>
              <a:t>11</a:t>
            </a:r>
            <a:endParaRPr lang="es-AR" sz="1200" dirty="0">
              <a:solidFill>
                <a:srgbClr val="FF0000"/>
              </a:solidFill>
              <a:latin typeface="Assistant Medium" pitchFamily="2" charset="-79"/>
              <a:cs typeface="Assistant Medium" pitchFamily="2" charset="-79"/>
            </a:endParaRPr>
          </a:p>
        </p:txBody>
      </p:sp>
      <p:pic>
        <p:nvPicPr>
          <p:cNvPr id="26" name="Imagen 25"/>
          <p:cNvPicPr>
            <a:picLocks noChangeAspect="1"/>
          </p:cNvPicPr>
          <p:nvPr/>
        </p:nvPicPr>
        <p:blipFill rotWithShape="1">
          <a:blip r:embed="rId6"/>
          <a:srcRect t="1322"/>
          <a:stretch/>
        </p:blipFill>
        <p:spPr>
          <a:xfrm>
            <a:off x="298386" y="3915016"/>
            <a:ext cx="11615702" cy="2389152"/>
          </a:xfrm>
          <a:prstGeom prst="rect">
            <a:avLst/>
          </a:prstGeom>
        </p:spPr>
      </p:pic>
      <p:pic>
        <p:nvPicPr>
          <p:cNvPr id="27" name="Imagen 26"/>
          <p:cNvPicPr>
            <a:picLocks noChangeAspect="1"/>
          </p:cNvPicPr>
          <p:nvPr/>
        </p:nvPicPr>
        <p:blipFill rotWithShape="1">
          <a:blip r:embed="rId7">
            <a:extLst>
              <a:ext uri="{28A0092B-C50C-407E-A947-70E740481C1C}">
                <a14:useLocalDpi xmlns:a14="http://schemas.microsoft.com/office/drawing/2010/main" val="0"/>
              </a:ext>
            </a:extLst>
          </a:blip>
          <a:srcRect t="8882"/>
          <a:stretch/>
        </p:blipFill>
        <p:spPr>
          <a:xfrm>
            <a:off x="310419" y="943520"/>
            <a:ext cx="11615701" cy="2970564"/>
          </a:xfrm>
          <a:prstGeom prst="rect">
            <a:avLst/>
          </a:prstGeom>
        </p:spPr>
      </p:pic>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4175" y="431286"/>
            <a:ext cx="439317" cy="476607"/>
          </a:xfrm>
          <a:prstGeom prst="rect">
            <a:avLst/>
          </a:prstGeom>
        </p:spPr>
      </p:pic>
      <p:sp>
        <p:nvSpPr>
          <p:cNvPr id="29" name="CuadroTexto 28"/>
          <p:cNvSpPr txBox="1"/>
          <p:nvPr/>
        </p:nvSpPr>
        <p:spPr>
          <a:xfrm>
            <a:off x="3550039" y="346425"/>
            <a:ext cx="4384136"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Diagrama</a:t>
            </a:r>
            <a:r>
              <a:rPr lang="es-ES" sz="3600" u="sng" dirty="0" smtClean="0">
                <a:solidFill>
                  <a:srgbClr val="FF0000"/>
                </a:solidFill>
                <a:latin typeface="Lato Light" panose="020F0302020204030203"/>
              </a:rPr>
              <a:t> </a:t>
            </a:r>
            <a:r>
              <a:rPr lang="es-ES" sz="3600" b="1" u="sng" dirty="0" smtClean="0">
                <a:solidFill>
                  <a:srgbClr val="FF0000"/>
                </a:solidFill>
                <a:latin typeface="Lato Light" panose="020F0302020204030203"/>
              </a:rPr>
              <a:t>De GANTT</a:t>
            </a:r>
            <a:endParaRPr lang="es-AR" sz="3600" b="1" u="sng" dirty="0">
              <a:solidFill>
                <a:srgbClr val="FF0000"/>
              </a:solidFill>
              <a:latin typeface="Lato Light" panose="020F0302020204030203"/>
            </a:endParaRPr>
          </a:p>
        </p:txBody>
      </p:sp>
      <p:sp>
        <p:nvSpPr>
          <p:cNvPr id="10" name="Rectángulo redondeado 9"/>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3316763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0798"/>
            <a:ext cx="7103165" cy="3561672"/>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103" y="185531"/>
            <a:ext cx="7211375" cy="3962400"/>
          </a:xfrm>
          <a:prstGeom prst="rect">
            <a:avLst/>
          </a:prstGeom>
        </p:spPr>
      </p:pic>
      <p:sp>
        <p:nvSpPr>
          <p:cNvPr id="5" name="Rectángulo redondeado 4"/>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7" name="CuadroTexto 6">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Tree>
    <p:extLst>
      <p:ext uri="{BB962C8B-B14F-4D97-AF65-F5344CB8AC3E}">
        <p14:creationId xmlns:p14="http://schemas.microsoft.com/office/powerpoint/2010/main" val="1231693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8243"/>
            <a:ext cx="6186545" cy="3986038"/>
          </a:xfrm>
          <a:prstGeom prst="rect">
            <a:avLst/>
          </a:prstGeom>
        </p:spPr>
      </p:pic>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5176"/>
          <a:stretch/>
        </p:blipFill>
        <p:spPr>
          <a:xfrm>
            <a:off x="4664764" y="159026"/>
            <a:ext cx="7527235" cy="3991641"/>
          </a:xfrm>
          <a:prstGeom prst="rect">
            <a:avLst/>
          </a:prstGeom>
        </p:spPr>
      </p:pic>
      <p:sp>
        <p:nvSpPr>
          <p:cNvPr id="5" name="Rectángulo redondeado 4"/>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7" name="CuadroTexto 6">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Tree>
    <p:extLst>
      <p:ext uri="{BB962C8B-B14F-4D97-AF65-F5344CB8AC3E}">
        <p14:creationId xmlns:p14="http://schemas.microsoft.com/office/powerpoint/2010/main" val="47568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213273" y="6393622"/>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15</a:t>
            </a:fld>
            <a:endParaRPr lang="es-AR" dirty="0">
              <a:solidFill>
                <a:srgbClr val="FF0000"/>
              </a:solidFill>
              <a:latin typeface="Assistant Medium" pitchFamily="2" charset="-79"/>
              <a:cs typeface="Assistant Medium" pitchFamily="2" charset="-79"/>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6" name="CuadroTexto 5"/>
          <p:cNvSpPr txBox="1"/>
          <p:nvPr/>
        </p:nvSpPr>
        <p:spPr>
          <a:xfrm>
            <a:off x="3826415" y="346425"/>
            <a:ext cx="4037428" cy="646331"/>
          </a:xfrm>
          <a:prstGeom prst="rect">
            <a:avLst/>
          </a:prstGeom>
          <a:solidFill>
            <a:schemeClr val="bg1">
              <a:lumMod val="95000"/>
            </a:schemeClr>
          </a:solidFill>
        </p:spPr>
        <p:txBody>
          <a:bodyPr wrap="square" rtlCol="0">
            <a:spAutoFit/>
          </a:bodyPr>
          <a:lstStyle/>
          <a:p>
            <a:pPr algn="ctr"/>
            <a:r>
              <a:rPr lang="es-ES" sz="3600" b="1" u="sng" dirty="0" smtClean="0">
                <a:solidFill>
                  <a:srgbClr val="FF0000"/>
                </a:solidFill>
                <a:latin typeface="Lato Light" panose="020F0302020204030203"/>
              </a:rPr>
              <a:t>Diccionario de Datos</a:t>
            </a:r>
            <a:endParaRPr lang="es-AR" sz="3600" b="1" u="sng" dirty="0">
              <a:solidFill>
                <a:srgbClr val="FF0000"/>
              </a:solidFill>
              <a:latin typeface="Lato Light" panose="020F0302020204030203"/>
            </a:endParaRP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4748" y="471760"/>
            <a:ext cx="477129" cy="443685"/>
          </a:xfrm>
          <a:prstGeom prst="rect">
            <a:avLst/>
          </a:prstGeom>
        </p:spPr>
      </p:pic>
      <p:pic>
        <p:nvPicPr>
          <p:cNvPr id="10" name="Imagen 9"/>
          <p:cNvPicPr>
            <a:picLocks noChangeAspect="1"/>
          </p:cNvPicPr>
          <p:nvPr/>
        </p:nvPicPr>
        <p:blipFill>
          <a:blip r:embed="rId5"/>
          <a:stretch>
            <a:fillRect/>
          </a:stretch>
        </p:blipFill>
        <p:spPr>
          <a:xfrm>
            <a:off x="10846191" y="96254"/>
            <a:ext cx="942535" cy="438749"/>
          </a:xfrm>
          <a:prstGeom prst="rect">
            <a:avLst/>
          </a:prstGeom>
        </p:spPr>
      </p:pic>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1" name="Rectángulo redondeado 10"/>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647" y="1182670"/>
            <a:ext cx="11427274" cy="5267429"/>
          </a:xfrm>
          <a:prstGeom prst="rect">
            <a:avLst/>
          </a:prstGeom>
        </p:spPr>
      </p:pic>
    </p:spTree>
    <p:extLst>
      <p:ext uri="{BB962C8B-B14F-4D97-AF65-F5344CB8AC3E}">
        <p14:creationId xmlns:p14="http://schemas.microsoft.com/office/powerpoint/2010/main" val="6088262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199" y="1668752"/>
            <a:ext cx="1789272" cy="461665"/>
          </a:xfrm>
          <a:prstGeom prst="rect">
            <a:avLst/>
          </a:prstGeom>
        </p:spPr>
        <p:txBody>
          <a:bodyPr wrap="none">
            <a:spAutoFit/>
          </a:bodyPr>
          <a:lstStyle/>
          <a:p>
            <a:r>
              <a:rPr lang="es-AR" sz="2400" b="1" dirty="0" smtClean="0">
                <a:solidFill>
                  <a:schemeClr val="bg1"/>
                </a:solidFill>
                <a:latin typeface="Lato" panose="020F0502020204030203" pitchFamily="34" charset="77"/>
              </a:rPr>
              <a:t>06. SPRINT 2</a:t>
            </a:r>
            <a:endParaRPr lang="es-AR" sz="2400" b="1" dirty="0">
              <a:solidFill>
                <a:schemeClr val="bg1"/>
              </a:solidFill>
              <a:latin typeface="Lato" panose="020F0502020204030203" pitchFamily="34"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6" name="Rectángulo 5"/>
          <p:cNvSpPr/>
          <p:nvPr/>
        </p:nvSpPr>
        <p:spPr>
          <a:xfrm>
            <a:off x="914264" y="2534114"/>
            <a:ext cx="4825354" cy="1631216"/>
          </a:xfrm>
          <a:prstGeom prst="rect">
            <a:avLst/>
          </a:prstGeom>
        </p:spPr>
        <p:txBody>
          <a:bodyPr wrap="square">
            <a:spAutoFit/>
          </a:bodyPr>
          <a:lstStyle/>
          <a:p>
            <a:pPr>
              <a:buFont typeface="Arial" panose="020B0604020202020204" pitchFamily="34" charset="0"/>
              <a:buChar char="•"/>
            </a:pPr>
            <a:r>
              <a:rPr lang="es-ES" sz="2000" b="1" dirty="0" smtClean="0">
                <a:solidFill>
                  <a:schemeClr val="bg1"/>
                </a:solidFill>
                <a:latin typeface="Lato" panose="020F0502020204030203"/>
              </a:rPr>
              <a:t>Proceso ETL </a:t>
            </a:r>
          </a:p>
          <a:p>
            <a:pPr>
              <a:buFont typeface="Arial" panose="020B0604020202020204" pitchFamily="34" charset="0"/>
              <a:buChar char="•"/>
            </a:pPr>
            <a:r>
              <a:rPr lang="es-ES" sz="2000" b="1" dirty="0">
                <a:solidFill>
                  <a:schemeClr val="bg1"/>
                </a:solidFill>
                <a:latin typeface="Lato" panose="020F0502020204030203"/>
              </a:rPr>
              <a:t>Integración de APIs externas </a:t>
            </a:r>
          </a:p>
          <a:p>
            <a:pPr>
              <a:buFont typeface="Arial" panose="020B0604020202020204" pitchFamily="34" charset="0"/>
              <a:buChar char="•"/>
            </a:pPr>
            <a:r>
              <a:rPr lang="es-ES" sz="2000" b="1" dirty="0" smtClean="0">
                <a:solidFill>
                  <a:schemeClr val="bg1"/>
                </a:solidFill>
                <a:latin typeface="Lato" panose="020F0502020204030203"/>
              </a:rPr>
              <a:t>Normalización </a:t>
            </a:r>
            <a:r>
              <a:rPr lang="es-ES" sz="2000" b="1" dirty="0">
                <a:solidFill>
                  <a:schemeClr val="bg1"/>
                </a:solidFill>
                <a:latin typeface="Lato" panose="020F0502020204030203"/>
              </a:rPr>
              <a:t>de datos</a:t>
            </a:r>
          </a:p>
          <a:p>
            <a:pPr>
              <a:buFont typeface="Arial" panose="020B0604020202020204" pitchFamily="34" charset="0"/>
              <a:buChar char="•"/>
            </a:pPr>
            <a:r>
              <a:rPr lang="es-ES" sz="2000" b="1" dirty="0">
                <a:solidFill>
                  <a:schemeClr val="bg1"/>
                </a:solidFill>
                <a:latin typeface="Lato" panose="020F0502020204030203"/>
              </a:rPr>
              <a:t>Combinación de </a:t>
            </a:r>
            <a:r>
              <a:rPr lang="es-ES" sz="2000" b="1" dirty="0" smtClean="0">
                <a:solidFill>
                  <a:schemeClr val="bg1"/>
                </a:solidFill>
                <a:latin typeface="Lato" panose="020F0502020204030203"/>
              </a:rPr>
              <a:t>datos</a:t>
            </a:r>
            <a:endParaRPr lang="es-ES" sz="2000" b="1" dirty="0">
              <a:solidFill>
                <a:schemeClr val="bg1"/>
              </a:solidFill>
              <a:latin typeface="Lato" panose="020F0502020204030203"/>
            </a:endParaRPr>
          </a:p>
          <a:p>
            <a:pPr>
              <a:buFont typeface="Arial" panose="020B0604020202020204" pitchFamily="34" charset="0"/>
              <a:buChar char="•"/>
            </a:pPr>
            <a:r>
              <a:rPr lang="es-ES" sz="2000" b="1" dirty="0" smtClean="0">
                <a:solidFill>
                  <a:schemeClr val="bg1"/>
                </a:solidFill>
                <a:latin typeface="Lato" panose="020F0502020204030203"/>
              </a:rPr>
              <a:t>Creación </a:t>
            </a:r>
            <a:r>
              <a:rPr lang="es-ES" sz="2000" b="1" dirty="0">
                <a:solidFill>
                  <a:schemeClr val="bg1"/>
                </a:solidFill>
                <a:latin typeface="Lato" panose="020F0502020204030203"/>
              </a:rPr>
              <a:t>de </a:t>
            </a:r>
            <a:r>
              <a:rPr lang="es-ES" sz="2000" b="1" dirty="0" smtClean="0">
                <a:solidFill>
                  <a:schemeClr val="bg1"/>
                </a:solidFill>
                <a:latin typeface="Lato" panose="020F0502020204030203"/>
              </a:rPr>
              <a:t>visualizaciones en Power BI</a:t>
            </a:r>
            <a:endParaRPr lang="es-ES" sz="2000" b="1" i="0" dirty="0">
              <a:solidFill>
                <a:schemeClr val="bg1"/>
              </a:solidFill>
              <a:effectLst/>
              <a:latin typeface="Lato" panose="020F0502020204030203"/>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326" y="717453"/>
            <a:ext cx="5780368" cy="55004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CuadroTexto 11">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0" name="Imagen 9"/>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482232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9" name="Google Shape;521;p22"/>
          <p:cNvPicPr preferRelativeResize="0"/>
          <p:nvPr/>
        </p:nvPicPr>
        <p:blipFill rotWithShape="1">
          <a:blip r:embed="rId4">
            <a:alphaModFix/>
          </a:blip>
          <a:srcRect/>
          <a:stretch/>
        </p:blipFill>
        <p:spPr>
          <a:xfrm>
            <a:off x="7470371" y="449447"/>
            <a:ext cx="1490749" cy="542546"/>
          </a:xfrm>
          <a:prstGeom prst="rect">
            <a:avLst/>
          </a:prstGeom>
          <a:solidFill>
            <a:srgbClr val="DA0007"/>
          </a:solidFill>
          <a:ln>
            <a:noFill/>
          </a:ln>
        </p:spPr>
      </p:pic>
      <p:sp>
        <p:nvSpPr>
          <p:cNvPr id="10"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16</a:t>
            </a:r>
            <a:endParaRPr lang="es-AR" sz="1200" dirty="0">
              <a:solidFill>
                <a:schemeClr val="bg1"/>
              </a:solidFill>
              <a:latin typeface="Assistant Medium" pitchFamily="2" charset="-79"/>
              <a:cs typeface="Assistant Medium" pitchFamily="2" charset="-79"/>
            </a:endParaRPr>
          </a:p>
        </p:txBody>
      </p:sp>
      <p:sp>
        <p:nvSpPr>
          <p:cNvPr id="11" name="CuadroTexto 10">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sp>
        <p:nvSpPr>
          <p:cNvPr id="14" name="Rectángulo redondeado 13"/>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6" name="Imagen 15"/>
          <p:cNvPicPr>
            <a:picLocks noChangeAspect="1"/>
          </p:cNvPicPr>
          <p:nvPr/>
        </p:nvPicPr>
        <p:blipFill rotWithShape="1">
          <a:blip r:embed="rId5">
            <a:extLst>
              <a:ext uri="{28A0092B-C50C-407E-A947-70E740481C1C}">
                <a14:useLocalDpi xmlns:a14="http://schemas.microsoft.com/office/drawing/2010/main" val="0"/>
              </a:ext>
            </a:extLst>
          </a:blip>
          <a:srcRect t="12256"/>
          <a:stretch/>
        </p:blipFill>
        <p:spPr>
          <a:xfrm>
            <a:off x="1282890" y="1166733"/>
            <a:ext cx="9744501" cy="5179475"/>
          </a:xfrm>
          <a:prstGeom prst="rect">
            <a:avLst/>
          </a:prstGeom>
        </p:spPr>
      </p:pic>
      <p:sp>
        <p:nvSpPr>
          <p:cNvPr id="17" name="CuadroTexto 16"/>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chemeClr val="bg1"/>
                </a:solidFill>
                <a:latin typeface="Lato Light" panose="020F0302020204030203"/>
              </a:rPr>
              <a:t>Proceso de ETL</a:t>
            </a:r>
            <a:endParaRPr lang="es-AR" sz="3600" b="1" u="sng" dirty="0">
              <a:solidFill>
                <a:schemeClr val="bg1"/>
              </a:solidFill>
              <a:latin typeface="Lato Light" panose="020F0302020204030203"/>
            </a:endParaRPr>
          </a:p>
        </p:txBody>
      </p:sp>
    </p:spTree>
    <p:extLst>
      <p:ext uri="{BB962C8B-B14F-4D97-AF65-F5344CB8AC3E}">
        <p14:creationId xmlns:p14="http://schemas.microsoft.com/office/powerpoint/2010/main" val="3624523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8" name="CuadroTexto 7"/>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chemeClr val="bg1"/>
                </a:solidFill>
                <a:latin typeface="Lato Light" panose="020F0302020204030203"/>
              </a:rPr>
              <a:t>Proceso de ETL</a:t>
            </a:r>
            <a:endParaRPr lang="es-AR" sz="3600" b="1" u="sng" dirty="0">
              <a:solidFill>
                <a:schemeClr val="bg1"/>
              </a:solidFill>
              <a:latin typeface="Lato Light" panose="020F0302020204030203"/>
            </a:endParaRPr>
          </a:p>
        </p:txBody>
      </p:sp>
      <p:pic>
        <p:nvPicPr>
          <p:cNvPr id="9" name="Google Shape;521;p22"/>
          <p:cNvPicPr preferRelativeResize="0"/>
          <p:nvPr/>
        </p:nvPicPr>
        <p:blipFill rotWithShape="1">
          <a:blip r:embed="rId4">
            <a:alphaModFix/>
          </a:blip>
          <a:srcRect/>
          <a:stretch/>
        </p:blipFill>
        <p:spPr>
          <a:xfrm>
            <a:off x="7470371" y="449447"/>
            <a:ext cx="1490749" cy="542546"/>
          </a:xfrm>
          <a:prstGeom prst="rect">
            <a:avLst/>
          </a:prstGeom>
          <a:solidFill>
            <a:srgbClr val="DA0007"/>
          </a:solidFill>
          <a:ln>
            <a:noFill/>
          </a:ln>
        </p:spPr>
      </p:pic>
      <p:sp>
        <p:nvSpPr>
          <p:cNvPr id="10"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16</a:t>
            </a:r>
            <a:endParaRPr lang="es-AR" sz="1200" dirty="0">
              <a:solidFill>
                <a:schemeClr val="bg1"/>
              </a:solidFill>
              <a:latin typeface="Assistant Medium" pitchFamily="2" charset="-79"/>
              <a:cs typeface="Assistant Medium" pitchFamily="2" charset="-79"/>
            </a:endParaRPr>
          </a:p>
        </p:txBody>
      </p:sp>
      <p:sp>
        <p:nvSpPr>
          <p:cNvPr id="11" name="CuadroTexto 10">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grpSp>
        <p:nvGrpSpPr>
          <p:cNvPr id="13" name="Grupo 12"/>
          <p:cNvGrpSpPr/>
          <p:nvPr/>
        </p:nvGrpSpPr>
        <p:grpSpPr>
          <a:xfrm>
            <a:off x="154745" y="1160806"/>
            <a:ext cx="1899342" cy="5197792"/>
            <a:chOff x="126612" y="2201619"/>
            <a:chExt cx="2208629" cy="4490628"/>
          </a:xfrm>
        </p:grpSpPr>
        <p:pic>
          <p:nvPicPr>
            <p:cNvPr id="6" name="Imagen 5"/>
            <p:cNvPicPr>
              <a:picLocks noChangeAspect="1"/>
            </p:cNvPicPr>
            <p:nvPr/>
          </p:nvPicPr>
          <p:blipFill rotWithShape="1">
            <a:blip r:embed="rId5"/>
            <a:srcRect l="5433" t="3768" r="63700"/>
            <a:stretch/>
          </p:blipFill>
          <p:spPr>
            <a:xfrm>
              <a:off x="126612" y="2201619"/>
              <a:ext cx="2208629" cy="4490628"/>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sp>
        <p:nvSpPr>
          <p:cNvPr id="14" name="Rectángulo redondeado 13"/>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2" name="Imagen 1"/>
          <p:cNvPicPr>
            <a:picLocks noChangeAspect="1"/>
          </p:cNvPicPr>
          <p:nvPr/>
        </p:nvPicPr>
        <p:blipFill>
          <a:blip r:embed="rId7"/>
          <a:stretch>
            <a:fillRect/>
          </a:stretch>
        </p:blipFill>
        <p:spPr>
          <a:xfrm>
            <a:off x="2190603" y="1201931"/>
            <a:ext cx="7506113" cy="4503927"/>
          </a:xfrm>
          <a:prstGeom prst="rect">
            <a:avLst/>
          </a:prstGeom>
          <a:ln w="28575">
            <a:solidFill>
              <a:schemeClr val="accent1">
                <a:lumMod val="50000"/>
              </a:schemeClr>
            </a:solidFill>
          </a:ln>
        </p:spPr>
      </p:pic>
      <p:pic>
        <p:nvPicPr>
          <p:cNvPr id="15" name="Imagen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4191" y="2926080"/>
            <a:ext cx="5852586" cy="3516923"/>
          </a:xfrm>
          <a:prstGeom prst="rect">
            <a:avLst/>
          </a:prstGeom>
          <a:ln w="28575">
            <a:solidFill>
              <a:schemeClr val="tx2">
                <a:lumMod val="50000"/>
              </a:schemeClr>
            </a:solidFill>
          </a:ln>
        </p:spPr>
      </p:pic>
    </p:spTree>
    <p:extLst>
      <p:ext uri="{BB962C8B-B14F-4D97-AF65-F5344CB8AC3E}">
        <p14:creationId xmlns:p14="http://schemas.microsoft.com/office/powerpoint/2010/main" val="3675032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1" name="CuadroTexto 10"/>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chemeClr val="bg1"/>
                </a:solidFill>
                <a:latin typeface="Lato Light" panose="020F0302020204030203"/>
              </a:rPr>
              <a:t>Configuraciones</a:t>
            </a:r>
            <a:endParaRPr lang="es-AR" sz="3600" b="1" u="sng" dirty="0">
              <a:solidFill>
                <a:schemeClr val="bg1"/>
              </a:solidFill>
              <a:latin typeface="Lato Light" panose="020F0302020204030203"/>
            </a:endParaRPr>
          </a:p>
        </p:txBody>
      </p:sp>
      <p:sp>
        <p:nvSpPr>
          <p:cNvPr id="9"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17</a:t>
            </a:r>
          </a:p>
        </p:txBody>
      </p:sp>
      <p:sp>
        <p:nvSpPr>
          <p:cNvPr id="13" name="CuadroTexto 12">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sp>
        <p:nvSpPr>
          <p:cNvPr id="15" name="Rectángulo redondeado 14"/>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20" name="Google Shape;521;p22"/>
          <p:cNvPicPr preferRelativeResize="0"/>
          <p:nvPr/>
        </p:nvPicPr>
        <p:blipFill rotWithShape="1">
          <a:blip r:embed="rId4">
            <a:alphaModFix/>
          </a:blip>
          <a:srcRect/>
          <a:stretch/>
        </p:blipFill>
        <p:spPr>
          <a:xfrm>
            <a:off x="8102991" y="409491"/>
            <a:ext cx="1490749" cy="542546"/>
          </a:xfrm>
          <a:prstGeom prst="rect">
            <a:avLst/>
          </a:prstGeom>
          <a:solidFill>
            <a:srgbClr val="DA0007"/>
          </a:solidFill>
          <a:ln>
            <a:noFill/>
          </a:ln>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137" y="1166733"/>
            <a:ext cx="7668228" cy="4995528"/>
          </a:xfrm>
          <a:prstGeom prst="rect">
            <a:avLst/>
          </a:prstGeom>
          <a:ln>
            <a:solidFill>
              <a:schemeClr val="bg2">
                <a:lumMod val="10000"/>
              </a:schemeClr>
            </a:solidFill>
          </a:ln>
        </p:spPr>
      </p:pic>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4609" y="3958840"/>
            <a:ext cx="5457936" cy="929442"/>
          </a:xfrm>
          <a:prstGeom prst="rect">
            <a:avLst/>
          </a:prstGeom>
          <a:ln w="12700">
            <a:solidFill>
              <a:schemeClr val="tx2">
                <a:lumMod val="50000"/>
              </a:schemeClr>
            </a:solidFill>
          </a:ln>
        </p:spPr>
      </p:pic>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2937" y="4941057"/>
            <a:ext cx="7863840" cy="1446268"/>
          </a:xfrm>
          <a:prstGeom prst="rect">
            <a:avLst/>
          </a:prstGeom>
          <a:ln w="19050">
            <a:solidFill>
              <a:schemeClr val="tx2">
                <a:lumMod val="50000"/>
              </a:schemeClr>
            </a:solidFill>
          </a:ln>
        </p:spPr>
      </p:pic>
      <p:grpSp>
        <p:nvGrpSpPr>
          <p:cNvPr id="16" name="Grupo 15"/>
          <p:cNvGrpSpPr/>
          <p:nvPr/>
        </p:nvGrpSpPr>
        <p:grpSpPr>
          <a:xfrm>
            <a:off x="154745" y="1160806"/>
            <a:ext cx="1899342" cy="5197792"/>
            <a:chOff x="126612" y="2201619"/>
            <a:chExt cx="2208629" cy="4490628"/>
          </a:xfrm>
        </p:grpSpPr>
        <p:pic>
          <p:nvPicPr>
            <p:cNvPr id="17" name="Imagen 16"/>
            <p:cNvPicPr>
              <a:picLocks noChangeAspect="1"/>
            </p:cNvPicPr>
            <p:nvPr/>
          </p:nvPicPr>
          <p:blipFill rotWithShape="1">
            <a:blip r:embed="rId8"/>
            <a:srcRect l="5433" t="3768" r="63700"/>
            <a:stretch/>
          </p:blipFill>
          <p:spPr>
            <a:xfrm>
              <a:off x="126612" y="2201619"/>
              <a:ext cx="2208629" cy="4490628"/>
            </a:xfrm>
            <a:prstGeom prst="rect">
              <a:avLst/>
            </a:prstGeom>
          </p:spPr>
        </p:pic>
        <p:pic>
          <p:nvPicPr>
            <p:cNvPr id="18" name="Imagen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spTree>
    <p:extLst>
      <p:ext uri="{BB962C8B-B14F-4D97-AF65-F5344CB8AC3E}">
        <p14:creationId xmlns:p14="http://schemas.microsoft.com/office/powerpoint/2010/main" val="991833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846191" y="96254"/>
            <a:ext cx="942535" cy="438749"/>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8" name="CuadroTexto 7"/>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AGRADECIMIENTOS</a:t>
            </a:r>
            <a:endParaRPr lang="es-AR" sz="3600" b="1" u="sng" dirty="0">
              <a:solidFill>
                <a:srgbClr val="FF0000"/>
              </a:solidFill>
              <a:latin typeface="Lato Light" panose="020F0302020204030203"/>
            </a:endParaRPr>
          </a:p>
        </p:txBody>
      </p:sp>
      <p:sp>
        <p:nvSpPr>
          <p:cNvPr id="9" name="CuadroTexto 8">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2" name="CuadroTexto 1"/>
          <p:cNvSpPr txBox="1"/>
          <p:nvPr/>
        </p:nvSpPr>
        <p:spPr>
          <a:xfrm>
            <a:off x="2436725" y="1533944"/>
            <a:ext cx="8229106" cy="4154984"/>
          </a:xfrm>
          <a:prstGeom prst="rect">
            <a:avLst/>
          </a:prstGeom>
          <a:noFill/>
        </p:spPr>
        <p:txBody>
          <a:bodyPr wrap="square" rtlCol="0">
            <a:spAutoFit/>
          </a:bodyPr>
          <a:lstStyle/>
          <a:p>
            <a:r>
              <a:rPr lang="es-ES" sz="2400" b="1" dirty="0"/>
              <a:t>Empresa: 	NEWSAN </a:t>
            </a:r>
          </a:p>
          <a:p>
            <a:r>
              <a:rPr lang="es-ES" sz="2400" b="1" dirty="0"/>
              <a:t>		OMAR Leila </a:t>
            </a:r>
            <a:endParaRPr lang="es-ES" sz="2400" b="1" dirty="0" smtClean="0"/>
          </a:p>
          <a:p>
            <a:endParaRPr lang="es-ES" sz="2400" b="1" dirty="0"/>
          </a:p>
          <a:p>
            <a:r>
              <a:rPr lang="es-ES" sz="2400" b="1" dirty="0"/>
              <a:t>Directivos: 	Centro POLITECNICO MALVINAS </a:t>
            </a:r>
            <a:r>
              <a:rPr lang="es-ES" sz="2400" b="1" dirty="0" smtClean="0"/>
              <a:t>ARGENTINA</a:t>
            </a:r>
          </a:p>
          <a:p>
            <a:endParaRPr lang="es-ES" sz="2400" b="1" dirty="0"/>
          </a:p>
          <a:p>
            <a:r>
              <a:rPr lang="es-ES" sz="2400" b="1" dirty="0" smtClean="0"/>
              <a:t>Profesores: 	BOGARIN Horacio</a:t>
            </a:r>
          </a:p>
          <a:p>
            <a:r>
              <a:rPr lang="es-ES" sz="2400" b="1" dirty="0" smtClean="0"/>
              <a:t>		PAEZ Silvana</a:t>
            </a:r>
          </a:p>
          <a:p>
            <a:r>
              <a:rPr lang="es-ES" sz="2400" b="1" dirty="0" smtClean="0"/>
              <a:t>		MAGALDI Federico </a:t>
            </a:r>
          </a:p>
          <a:p>
            <a:r>
              <a:rPr lang="es-ES" sz="2400" b="1" dirty="0" smtClean="0"/>
              <a:t>		AGUADO Cintia </a:t>
            </a:r>
          </a:p>
          <a:p>
            <a:r>
              <a:rPr lang="es-ES" sz="2400" b="1" dirty="0" smtClean="0"/>
              <a:t>		MIRABETE Martin</a:t>
            </a:r>
          </a:p>
          <a:p>
            <a:r>
              <a:rPr lang="es-ES" sz="2400" b="1" dirty="0" smtClean="0"/>
              <a:t>		ROMANO Fernando</a:t>
            </a:r>
          </a:p>
        </p:txBody>
      </p:sp>
      <p:pic>
        <p:nvPicPr>
          <p:cNvPr id="12" name="Imagen 11"/>
          <p:cNvPicPr>
            <a:picLocks noChangeAspect="1"/>
          </p:cNvPicPr>
          <p:nvPr/>
        </p:nvPicPr>
        <p:blipFill rotWithShape="1">
          <a:blip r:embed="rId5"/>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729756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FA7FFCB-9FC3-9624-71EB-343D7F09B984}"/>
              </a:ext>
            </a:extLst>
          </p:cNvPr>
          <p:cNvPicPr>
            <a:picLocks noChangeAspect="1"/>
          </p:cNvPicPr>
          <p:nvPr/>
        </p:nvPicPr>
        <p:blipFill rotWithShape="1">
          <a:blip r:embed="rId2"/>
          <a:srcRect l="10154" t="36726" r="12640" b="33145"/>
          <a:stretch/>
        </p:blipFill>
        <p:spPr>
          <a:xfrm>
            <a:off x="10785475" y="238375"/>
            <a:ext cx="987424" cy="17111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9" name="CuadroTexto 8"/>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chemeClr val="bg1"/>
                </a:solidFill>
                <a:latin typeface="Lato Light" panose="020F0302020204030203"/>
              </a:rPr>
              <a:t>Combinación de datos</a:t>
            </a:r>
            <a:endParaRPr lang="es-AR" sz="3600" b="1" u="sng" dirty="0">
              <a:solidFill>
                <a:schemeClr val="bg1"/>
              </a:solidFill>
              <a:latin typeface="Lato Light" panose="020F0302020204030203"/>
            </a:endParaRPr>
          </a:p>
        </p:txBody>
      </p:sp>
      <p:sp>
        <p:nvSpPr>
          <p:cNvPr id="11" name="Marcador de número de diapositiva 1"/>
          <p:cNvSpPr txBox="1">
            <a:spLocks/>
          </p:cNvSpPr>
          <p:nvPr/>
        </p:nvSpPr>
        <p:spPr>
          <a:xfrm>
            <a:off x="9383577" y="6492875"/>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AR" sz="1200" dirty="0" smtClean="0">
                <a:solidFill>
                  <a:schemeClr val="bg1"/>
                </a:solidFill>
                <a:latin typeface="Assistant Medium" pitchFamily="2" charset="-79"/>
                <a:cs typeface="Assistant Medium" pitchFamily="2" charset="-79"/>
              </a:rPr>
              <a:t>18</a:t>
            </a:r>
            <a:endParaRPr lang="es-AR" sz="1200" dirty="0">
              <a:solidFill>
                <a:schemeClr val="bg1"/>
              </a:solidFill>
              <a:latin typeface="Assistant Medium" pitchFamily="2" charset="-79"/>
              <a:cs typeface="Assistant Medium" pitchFamily="2" charset="-79"/>
            </a:endParaRPr>
          </a:p>
        </p:txBody>
      </p:sp>
      <p:sp>
        <p:nvSpPr>
          <p:cNvPr id="13" name="CuadroTexto 12">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sp>
        <p:nvSpPr>
          <p:cNvPr id="17" name="Rectángulo redondeado 16"/>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2" name="Imagen 1"/>
          <p:cNvPicPr>
            <a:picLocks noChangeAspect="1"/>
          </p:cNvPicPr>
          <p:nvPr/>
        </p:nvPicPr>
        <p:blipFill>
          <a:blip r:embed="rId4"/>
          <a:stretch>
            <a:fillRect/>
          </a:stretch>
        </p:blipFill>
        <p:spPr>
          <a:xfrm>
            <a:off x="2172612" y="1768293"/>
            <a:ext cx="9106575" cy="4590305"/>
          </a:xfrm>
          <a:prstGeom prst="rect">
            <a:avLst/>
          </a:prstGeom>
          <a:ln>
            <a:solidFill>
              <a:schemeClr val="bg2">
                <a:lumMod val="10000"/>
              </a:schemeClr>
            </a:solidFill>
          </a:ln>
        </p:spPr>
      </p:pic>
      <p:pic>
        <p:nvPicPr>
          <p:cNvPr id="21" name="Google Shape;521;p22"/>
          <p:cNvPicPr preferRelativeResize="0"/>
          <p:nvPr/>
        </p:nvPicPr>
        <p:blipFill rotWithShape="1">
          <a:blip r:embed="rId5">
            <a:alphaModFix/>
          </a:blip>
          <a:srcRect/>
          <a:stretch/>
        </p:blipFill>
        <p:spPr>
          <a:xfrm>
            <a:off x="8102991" y="425274"/>
            <a:ext cx="1490749" cy="542546"/>
          </a:xfrm>
          <a:prstGeom prst="rect">
            <a:avLst/>
          </a:prstGeom>
          <a:solidFill>
            <a:srgbClr val="DA0007"/>
          </a:solidFill>
          <a:ln>
            <a:noFill/>
          </a:ln>
        </p:spPr>
      </p:pic>
      <p:pic>
        <p:nvPicPr>
          <p:cNvPr id="3" name="Imagen 2"/>
          <p:cNvPicPr>
            <a:picLocks noChangeAspect="1"/>
          </p:cNvPicPr>
          <p:nvPr/>
        </p:nvPicPr>
        <p:blipFill>
          <a:blip r:embed="rId6"/>
          <a:stretch>
            <a:fillRect/>
          </a:stretch>
        </p:blipFill>
        <p:spPr>
          <a:xfrm>
            <a:off x="5532676" y="1136631"/>
            <a:ext cx="6399182" cy="4024577"/>
          </a:xfrm>
          <a:prstGeom prst="rect">
            <a:avLst/>
          </a:prstGeom>
          <a:ln w="12700">
            <a:solidFill>
              <a:schemeClr val="bg2">
                <a:lumMod val="10000"/>
              </a:schemeClr>
            </a:solidFill>
          </a:ln>
        </p:spPr>
      </p:pic>
      <p:grpSp>
        <p:nvGrpSpPr>
          <p:cNvPr id="14" name="Grupo 13"/>
          <p:cNvGrpSpPr/>
          <p:nvPr/>
        </p:nvGrpSpPr>
        <p:grpSpPr>
          <a:xfrm>
            <a:off x="154745" y="1160806"/>
            <a:ext cx="1899342" cy="5197792"/>
            <a:chOff x="126612" y="2201619"/>
            <a:chExt cx="2208629" cy="4490628"/>
          </a:xfrm>
        </p:grpSpPr>
        <p:pic>
          <p:nvPicPr>
            <p:cNvPr id="15" name="Imagen 14"/>
            <p:cNvPicPr>
              <a:picLocks noChangeAspect="1"/>
            </p:cNvPicPr>
            <p:nvPr/>
          </p:nvPicPr>
          <p:blipFill rotWithShape="1">
            <a:blip r:embed="rId7"/>
            <a:srcRect l="5433" t="3768" r="63700"/>
            <a:stretch/>
          </p:blipFill>
          <p:spPr>
            <a:xfrm>
              <a:off x="126612" y="2201619"/>
              <a:ext cx="2208629" cy="4490628"/>
            </a:xfrm>
            <a:prstGeom prst="rect">
              <a:avLst/>
            </a:prstGeom>
          </p:spPr>
        </p:pic>
        <p:pic>
          <p:nvPicPr>
            <p:cNvPr id="16" name="Imagen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995" y="5036233"/>
              <a:ext cx="1166314" cy="1194633"/>
            </a:xfrm>
            <a:prstGeom prst="rect">
              <a:avLst/>
            </a:prstGeom>
          </p:spPr>
        </p:pic>
      </p:grpSp>
    </p:spTree>
    <p:extLst>
      <p:ext uri="{BB962C8B-B14F-4D97-AF65-F5344CB8AC3E}">
        <p14:creationId xmlns:p14="http://schemas.microsoft.com/office/powerpoint/2010/main" val="1060573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6" name="Redondear rectángulo de esquina diagonal 5"/>
          <p:cNvSpPr/>
          <p:nvPr/>
        </p:nvSpPr>
        <p:spPr>
          <a:xfrm>
            <a:off x="1" y="1029772"/>
            <a:ext cx="12191999" cy="5842295"/>
          </a:xfrm>
          <a:prstGeom prst="round2DiagRect">
            <a:avLst>
              <a:gd name="adj1" fmla="val 0"/>
              <a:gd name="adj2" fmla="val 0"/>
            </a:avLst>
          </a:prstGeom>
          <a:gradFill flip="none" rotWithShape="1">
            <a:gsLst>
              <a:gs pos="16000">
                <a:srgbClr val="FFC1C1"/>
              </a:gs>
              <a:gs pos="46000">
                <a:srgbClr val="FF0000">
                  <a:shade val="67500"/>
                  <a:satMod val="115000"/>
                </a:srgbClr>
              </a:gs>
              <a:gs pos="100000">
                <a:srgbClr val="FF0000">
                  <a:shade val="100000"/>
                  <a:satMod val="115000"/>
                </a:srgb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8" name="CuadroTexto 7"/>
          <p:cNvSpPr txBox="1"/>
          <p:nvPr/>
        </p:nvSpPr>
        <p:spPr>
          <a:xfrm>
            <a:off x="3550039" y="346425"/>
            <a:ext cx="4552952" cy="646331"/>
          </a:xfrm>
          <a:prstGeom prst="rect">
            <a:avLst/>
          </a:prstGeom>
          <a:solidFill>
            <a:schemeClr val="bg1">
              <a:lumMod val="95000"/>
            </a:schemeClr>
          </a:solidFill>
        </p:spPr>
        <p:txBody>
          <a:bodyPr wrap="square" rtlCol="0">
            <a:spAutoFit/>
          </a:bodyPr>
          <a:lstStyle/>
          <a:p>
            <a:pPr algn="ctr"/>
            <a:r>
              <a:rPr lang="es-ES" sz="3600" b="1" u="sng" dirty="0" smtClean="0">
                <a:solidFill>
                  <a:srgbClr val="FF0000"/>
                </a:solidFill>
                <a:latin typeface="Lato Light" panose="020F0302020204030203"/>
              </a:rPr>
              <a:t>Integración de APIS</a:t>
            </a:r>
            <a:endParaRPr lang="es-AR" sz="3600" b="1" u="sng" dirty="0">
              <a:solidFill>
                <a:srgbClr val="FF0000"/>
              </a:solidFill>
              <a:latin typeface="Lato Light" panose="020F0302020204030203"/>
            </a:endParaRPr>
          </a:p>
        </p:txBody>
      </p:sp>
      <p:sp>
        <p:nvSpPr>
          <p:cNvPr id="13" name="CuadroTexto 12">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2" name="Rectángulo redondeado 11"/>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4" name="Imagen 3"/>
          <p:cNvPicPr>
            <a:picLocks noChangeAspect="1"/>
          </p:cNvPicPr>
          <p:nvPr/>
        </p:nvPicPr>
        <p:blipFill rotWithShape="1">
          <a:blip r:embed="rId3"/>
          <a:srcRect r="23059"/>
          <a:stretch/>
        </p:blipFill>
        <p:spPr>
          <a:xfrm>
            <a:off x="132522" y="1189395"/>
            <a:ext cx="6255026" cy="4910643"/>
          </a:xfrm>
          <a:prstGeom prst="rect">
            <a:avLst/>
          </a:prstGeom>
        </p:spPr>
      </p:pic>
      <p:pic>
        <p:nvPicPr>
          <p:cNvPr id="10" name="Google Shape;275;p9"/>
          <p:cNvPicPr preferRelativeResize="0"/>
          <p:nvPr/>
        </p:nvPicPr>
        <p:blipFill rotWithShape="1">
          <a:blip r:embed="rId4">
            <a:alphaModFix/>
          </a:blip>
          <a:srcRect/>
          <a:stretch/>
        </p:blipFill>
        <p:spPr>
          <a:xfrm>
            <a:off x="2909340" y="5379252"/>
            <a:ext cx="1281397" cy="720786"/>
          </a:xfrm>
          <a:prstGeom prst="rect">
            <a:avLst/>
          </a:prstGeom>
          <a:solidFill>
            <a:schemeClr val="tx1"/>
          </a:solidFill>
          <a:ln>
            <a:noFill/>
          </a:ln>
        </p:spPr>
      </p:pic>
      <p:pic>
        <p:nvPicPr>
          <p:cNvPr id="2" name="Imagen 1"/>
          <p:cNvPicPr>
            <a:picLocks noChangeAspect="1"/>
          </p:cNvPicPr>
          <p:nvPr/>
        </p:nvPicPr>
        <p:blipFill>
          <a:blip r:embed="rId5"/>
          <a:stretch>
            <a:fillRect/>
          </a:stretch>
        </p:blipFill>
        <p:spPr>
          <a:xfrm>
            <a:off x="4937761" y="1119265"/>
            <a:ext cx="7108466" cy="5194458"/>
          </a:xfrm>
          <a:prstGeom prst="rect">
            <a:avLst/>
          </a:prstGeom>
          <a:ln w="19050">
            <a:solidFill>
              <a:schemeClr val="bg1"/>
            </a:solidFill>
          </a:ln>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2981" y="5073344"/>
            <a:ext cx="1768448" cy="906977"/>
          </a:xfrm>
          <a:prstGeom prst="rect">
            <a:avLst/>
          </a:prstGeom>
        </p:spPr>
      </p:pic>
    </p:spTree>
    <p:extLst>
      <p:ext uri="{BB962C8B-B14F-4D97-AF65-F5344CB8AC3E}">
        <p14:creationId xmlns:p14="http://schemas.microsoft.com/office/powerpoint/2010/main" val="2951679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199" y="1668752"/>
            <a:ext cx="1789272" cy="461665"/>
          </a:xfrm>
          <a:prstGeom prst="rect">
            <a:avLst/>
          </a:prstGeom>
        </p:spPr>
        <p:txBody>
          <a:bodyPr wrap="none">
            <a:spAutoFit/>
          </a:bodyPr>
          <a:lstStyle/>
          <a:p>
            <a:r>
              <a:rPr lang="es-AR" sz="2400" b="1" dirty="0" smtClean="0">
                <a:solidFill>
                  <a:schemeClr val="bg1"/>
                </a:solidFill>
                <a:latin typeface="Lato" panose="020F0502020204030203" pitchFamily="34" charset="77"/>
              </a:rPr>
              <a:t>07. SPRINT </a:t>
            </a:r>
            <a:r>
              <a:rPr lang="es-AR" sz="2400" b="1" dirty="0">
                <a:solidFill>
                  <a:schemeClr val="bg1"/>
                </a:solidFill>
                <a:latin typeface="Lato" panose="020F0502020204030203" pitchFamily="34" charset="77"/>
              </a:rPr>
              <a:t>3</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722" y="830976"/>
            <a:ext cx="6317563" cy="54010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ángulo 9"/>
          <p:cNvSpPr/>
          <p:nvPr/>
        </p:nvSpPr>
        <p:spPr>
          <a:xfrm>
            <a:off x="914264" y="2383025"/>
            <a:ext cx="3685871" cy="1631216"/>
          </a:xfrm>
          <a:prstGeom prst="rect">
            <a:avLst/>
          </a:prstGeom>
        </p:spPr>
        <p:txBody>
          <a:bodyPr wrap="square">
            <a:spAutoFit/>
          </a:bodyPr>
          <a:lstStyle/>
          <a:p>
            <a:pPr>
              <a:buFont typeface="Arial" panose="020B0604020202020204" pitchFamily="34" charset="0"/>
              <a:buChar char="•"/>
            </a:pPr>
            <a:r>
              <a:rPr lang="es-ES" sz="2000" b="1" dirty="0" smtClean="0">
                <a:solidFill>
                  <a:schemeClr val="bg1"/>
                </a:solidFill>
                <a:latin typeface="Lato" panose="020F0502020204030203"/>
              </a:rPr>
              <a:t>Presentación en Power BI</a:t>
            </a:r>
            <a:endParaRPr lang="es-ES" sz="2000" b="1" dirty="0">
              <a:solidFill>
                <a:schemeClr val="bg1"/>
              </a:solidFill>
              <a:latin typeface="Lato" panose="020F0502020204030203"/>
            </a:endParaRPr>
          </a:p>
          <a:p>
            <a:pPr>
              <a:buFont typeface="Arial" panose="020B0604020202020204" pitchFamily="34" charset="0"/>
              <a:buChar char="•"/>
            </a:pPr>
            <a:r>
              <a:rPr lang="es-ES" sz="2000" b="1" dirty="0" smtClean="0">
                <a:solidFill>
                  <a:schemeClr val="bg1"/>
                </a:solidFill>
                <a:latin typeface="Lato" panose="020F0502020204030203"/>
              </a:rPr>
              <a:t>Hallazgos</a:t>
            </a:r>
          </a:p>
          <a:p>
            <a:pPr>
              <a:buFont typeface="Arial" panose="020B0604020202020204" pitchFamily="34" charset="0"/>
              <a:buChar char="•"/>
            </a:pPr>
            <a:r>
              <a:rPr lang="es-ES" sz="2000" b="1" dirty="0" smtClean="0">
                <a:solidFill>
                  <a:schemeClr val="bg1"/>
                </a:solidFill>
                <a:latin typeface="Lato" panose="020F0502020204030203"/>
              </a:rPr>
              <a:t>Conclusiones</a:t>
            </a:r>
            <a:endParaRPr lang="es-ES" sz="2000" b="1" dirty="0">
              <a:solidFill>
                <a:schemeClr val="bg1"/>
              </a:solidFill>
              <a:latin typeface="Lato" panose="020F0502020204030203"/>
            </a:endParaRPr>
          </a:p>
          <a:p>
            <a:pPr>
              <a:buFont typeface="Arial" panose="020B0604020202020204" pitchFamily="34" charset="0"/>
              <a:buChar char="•"/>
            </a:pPr>
            <a:r>
              <a:rPr lang="es-ES" sz="2000" b="1" dirty="0" smtClean="0">
                <a:solidFill>
                  <a:schemeClr val="bg1"/>
                </a:solidFill>
                <a:latin typeface="Lato" panose="020F0502020204030203"/>
              </a:rPr>
              <a:t>Recomendaciones </a:t>
            </a:r>
          </a:p>
          <a:p>
            <a:pPr>
              <a:buFont typeface="Arial" panose="020B0604020202020204" pitchFamily="34" charset="0"/>
              <a:buChar char="•"/>
            </a:pPr>
            <a:r>
              <a:rPr lang="es-ES" sz="2000" b="1" i="0" dirty="0" smtClean="0">
                <a:solidFill>
                  <a:schemeClr val="bg1"/>
                </a:solidFill>
                <a:effectLst/>
                <a:latin typeface="Lato" panose="020F0502020204030203"/>
              </a:rPr>
              <a:t>Cierre </a:t>
            </a:r>
            <a:endParaRPr lang="es-ES" sz="2000" b="1" i="0" dirty="0">
              <a:solidFill>
                <a:schemeClr val="bg1"/>
              </a:solidFill>
              <a:effectLst/>
              <a:latin typeface="Lato" panose="020F0502020204030203"/>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3336" y="1646812"/>
            <a:ext cx="853431" cy="646872"/>
          </a:xfrm>
          <a:prstGeom prst="rect">
            <a:avLst/>
          </a:prstGeom>
          <a:noFill/>
        </p:spPr>
      </p:pic>
      <p:pic>
        <p:nvPicPr>
          <p:cNvPr id="12" name="Google Shape;275;p9"/>
          <p:cNvPicPr preferRelativeResize="0"/>
          <p:nvPr/>
        </p:nvPicPr>
        <p:blipFill rotWithShape="1">
          <a:blip r:embed="rId5">
            <a:alphaModFix/>
          </a:blip>
          <a:srcRect/>
          <a:stretch/>
        </p:blipFill>
        <p:spPr>
          <a:xfrm>
            <a:off x="6651691" y="5438894"/>
            <a:ext cx="872333" cy="675249"/>
          </a:xfrm>
          <a:prstGeom prst="rect">
            <a:avLst/>
          </a:prstGeom>
          <a:noFill/>
          <a:ln>
            <a:noFill/>
          </a:ln>
        </p:spPr>
      </p:pic>
      <p:sp>
        <p:nvSpPr>
          <p:cNvPr id="13" name="CuadroTexto 12">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4" name="Imagen 13"/>
          <p:cNvPicPr>
            <a:picLocks noChangeAspect="1"/>
          </p:cNvPicPr>
          <p:nvPr/>
        </p:nvPicPr>
        <p:blipFill rotWithShape="1">
          <a:blip r:embed="rId6"/>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1962270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199" y="1668752"/>
            <a:ext cx="3043718" cy="830997"/>
          </a:xfrm>
          <a:prstGeom prst="rect">
            <a:avLst/>
          </a:prstGeom>
        </p:spPr>
        <p:txBody>
          <a:bodyPr wrap="none">
            <a:spAutoFit/>
          </a:bodyPr>
          <a:lstStyle/>
          <a:p>
            <a:r>
              <a:rPr lang="es-AR" sz="2400" b="1" dirty="0" smtClean="0">
                <a:solidFill>
                  <a:schemeClr val="bg1"/>
                </a:solidFill>
                <a:latin typeface="Lato" panose="020F0502020204030203" pitchFamily="34" charset="77"/>
              </a:rPr>
              <a:t>08. Visualizaciones del</a:t>
            </a:r>
          </a:p>
          <a:p>
            <a:r>
              <a:rPr lang="es-AR" sz="2400" b="1" dirty="0">
                <a:solidFill>
                  <a:schemeClr val="bg1"/>
                </a:solidFill>
                <a:latin typeface="Lato" panose="020F0502020204030203" pitchFamily="34" charset="77"/>
              </a:rPr>
              <a:t>	</a:t>
            </a:r>
            <a:r>
              <a:rPr lang="es-AR" sz="2400" b="1" dirty="0" smtClean="0">
                <a:solidFill>
                  <a:schemeClr val="bg1"/>
                </a:solidFill>
                <a:latin typeface="Lato" panose="020F0502020204030203" pitchFamily="34" charset="77"/>
              </a:rPr>
              <a:t>Proyecto </a:t>
            </a:r>
            <a:endParaRPr lang="es-AR" sz="2400" b="1" dirty="0">
              <a:solidFill>
                <a:schemeClr val="bg1"/>
              </a:solidFill>
              <a:latin typeface="Lato" panose="020F0502020204030203" pitchFamily="34"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012" y="929452"/>
            <a:ext cx="6494100" cy="52884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Imagen 1"/>
          <p:cNvPicPr>
            <a:picLocks noChangeAspect="1"/>
          </p:cNvPicPr>
          <p:nvPr/>
        </p:nvPicPr>
        <p:blipFill>
          <a:blip r:embed="rId4"/>
          <a:stretch>
            <a:fillRect/>
          </a:stretch>
        </p:blipFill>
        <p:spPr>
          <a:xfrm>
            <a:off x="1899210" y="3494863"/>
            <a:ext cx="1167548" cy="1290392"/>
          </a:xfrm>
          <a:prstGeom prst="rect">
            <a:avLst/>
          </a:prstGeom>
          <a:noFill/>
        </p:spPr>
      </p:pic>
      <p:sp>
        <p:nvSpPr>
          <p:cNvPr id="7" name="CuadroTexto 6">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0" name="Imagen 9"/>
          <p:cNvPicPr>
            <a:picLocks noChangeAspect="1"/>
          </p:cNvPicPr>
          <p:nvPr/>
        </p:nvPicPr>
        <p:blipFill rotWithShape="1">
          <a:blip r:embed="rId5"/>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670078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24</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1645" y="1029475"/>
            <a:ext cx="9223852" cy="5203508"/>
          </a:xfrm>
          <a:prstGeom prst="rect">
            <a:avLst/>
          </a:prstGeom>
        </p:spPr>
      </p:pic>
    </p:spTree>
    <p:extLst>
      <p:ext uri="{BB962C8B-B14F-4D97-AF65-F5344CB8AC3E}">
        <p14:creationId xmlns:p14="http://schemas.microsoft.com/office/powerpoint/2010/main" val="1996934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25</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539" y="1107267"/>
            <a:ext cx="9226590" cy="5203508"/>
          </a:xfrm>
          <a:prstGeom prst="rect">
            <a:avLst/>
          </a:prstGeom>
        </p:spPr>
      </p:pic>
    </p:spTree>
    <p:extLst>
      <p:ext uri="{BB962C8B-B14F-4D97-AF65-F5344CB8AC3E}">
        <p14:creationId xmlns:p14="http://schemas.microsoft.com/office/powerpoint/2010/main" val="19154747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26</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166" y="1107267"/>
            <a:ext cx="9233200" cy="5203508"/>
          </a:xfrm>
          <a:prstGeom prst="rect">
            <a:avLst/>
          </a:prstGeom>
        </p:spPr>
      </p:pic>
    </p:spTree>
    <p:extLst>
      <p:ext uri="{BB962C8B-B14F-4D97-AF65-F5344CB8AC3E}">
        <p14:creationId xmlns:p14="http://schemas.microsoft.com/office/powerpoint/2010/main" val="5007636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27</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9072" y="1146856"/>
            <a:ext cx="9095387" cy="5124329"/>
          </a:xfrm>
          <a:prstGeom prst="rect">
            <a:avLst/>
          </a:prstGeom>
        </p:spPr>
      </p:pic>
    </p:spTree>
    <p:extLst>
      <p:ext uri="{BB962C8B-B14F-4D97-AF65-F5344CB8AC3E}">
        <p14:creationId xmlns:p14="http://schemas.microsoft.com/office/powerpoint/2010/main" val="29092441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28</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4"/>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9072" y="1144264"/>
            <a:ext cx="9095387" cy="5129513"/>
          </a:xfrm>
          <a:prstGeom prst="rect">
            <a:avLst/>
          </a:prstGeom>
        </p:spPr>
      </p:pic>
    </p:spTree>
    <p:extLst>
      <p:ext uri="{BB962C8B-B14F-4D97-AF65-F5344CB8AC3E}">
        <p14:creationId xmlns:p14="http://schemas.microsoft.com/office/powerpoint/2010/main" val="30769948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201443" y="6398554"/>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29</a:t>
            </a:fld>
            <a:endParaRPr lang="es-AR" dirty="0">
              <a:solidFill>
                <a:srgbClr val="FF0000"/>
              </a:solidFill>
              <a:latin typeface="Assistant Medium" pitchFamily="2" charset="-79"/>
              <a:cs typeface="Assistant Medium" pitchFamily="2" charset="-79"/>
            </a:endParaRPr>
          </a:p>
        </p:txBody>
      </p:sp>
      <p:pic>
        <p:nvPicPr>
          <p:cNvPr id="4" name="Imagen 3"/>
          <p:cNvPicPr>
            <a:picLocks noChangeAspect="1"/>
          </p:cNvPicPr>
          <p:nvPr/>
        </p:nvPicPr>
        <p:blipFill>
          <a:blip r:embed="rId3"/>
          <a:stretch>
            <a:fillRect/>
          </a:stretch>
        </p:blipFill>
        <p:spPr>
          <a:xfrm>
            <a:off x="10846191" y="96254"/>
            <a:ext cx="942535" cy="43874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8" name="CuadroTexto 7"/>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Visualizaciones</a:t>
            </a:r>
            <a:endParaRPr lang="es-AR" sz="3600" b="1" u="sng" dirty="0">
              <a:solidFill>
                <a:srgbClr val="FF0000"/>
              </a:solidFill>
              <a:latin typeface="Lato Light" panose="020F0302020204030203"/>
            </a:endParaRPr>
          </a:p>
        </p:txBody>
      </p:sp>
      <p:sp>
        <p:nvSpPr>
          <p:cNvPr id="10" name="CuadroTexto 9">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333" y="1342151"/>
            <a:ext cx="8582858" cy="4708651"/>
          </a:xfrm>
          <a:prstGeom prst="rect">
            <a:avLst/>
          </a:prstGeom>
        </p:spPr>
      </p:pic>
    </p:spTree>
    <p:extLst>
      <p:ext uri="{BB962C8B-B14F-4D97-AF65-F5344CB8AC3E}">
        <p14:creationId xmlns:p14="http://schemas.microsoft.com/office/powerpoint/2010/main" val="35431275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98192FB-8708-54A6-CE0D-53F8F52B6A57}"/>
              </a:ext>
            </a:extLst>
          </p:cNvPr>
          <p:cNvSpPr txBox="1"/>
          <p:nvPr/>
        </p:nvSpPr>
        <p:spPr>
          <a:xfrm>
            <a:off x="6437796" y="1082244"/>
            <a:ext cx="3429000" cy="430887"/>
          </a:xfrm>
          <a:prstGeom prst="rect">
            <a:avLst/>
          </a:prstGeom>
          <a:noFill/>
        </p:spPr>
        <p:txBody>
          <a:bodyPr wrap="square" rtlCol="0">
            <a:spAutoFit/>
          </a:bodyPr>
          <a:lstStyle/>
          <a:p>
            <a:pPr algn="ctr"/>
            <a:r>
              <a:rPr lang="es-ES" sz="2200" b="1" dirty="0" smtClean="0">
                <a:solidFill>
                  <a:srgbClr val="D70007"/>
                </a:solidFill>
                <a:latin typeface="Lato" panose="020F0502020204030203" pitchFamily="34" charset="77"/>
              </a:rPr>
              <a:t>INDICE</a:t>
            </a:r>
            <a:endParaRPr lang="es-AR" sz="2200" b="1" dirty="0">
              <a:solidFill>
                <a:srgbClr val="D70007"/>
              </a:solidFill>
              <a:latin typeface="Lato" panose="020F0502020204030203" pitchFamily="34" charset="77"/>
            </a:endParaRPr>
          </a:p>
        </p:txBody>
      </p:sp>
      <p:sp>
        <p:nvSpPr>
          <p:cNvPr id="4" name="CuadroTexto 3">
            <a:extLst>
              <a:ext uri="{FF2B5EF4-FFF2-40B4-BE49-F238E27FC236}">
                <a16:creationId xmlns:a16="http://schemas.microsoft.com/office/drawing/2014/main" id="{0FA669E2-7E20-B505-7D0C-BCFD1CC1E713}"/>
              </a:ext>
            </a:extLst>
          </p:cNvPr>
          <p:cNvSpPr txBox="1"/>
          <p:nvPr/>
        </p:nvSpPr>
        <p:spPr>
          <a:xfrm>
            <a:off x="6437796" y="1684301"/>
            <a:ext cx="3429000" cy="4247317"/>
          </a:xfrm>
          <a:prstGeom prst="rect">
            <a:avLst/>
          </a:prstGeom>
          <a:noFill/>
        </p:spPr>
        <p:txBody>
          <a:bodyPr wrap="square" rtlCol="0">
            <a:spAutoFit/>
          </a:bodyPr>
          <a:lstStyle/>
          <a:p>
            <a:pPr>
              <a:lnSpc>
                <a:spcPct val="150000"/>
              </a:lnSpc>
            </a:pPr>
            <a:r>
              <a:rPr lang="es-AR" b="1" dirty="0">
                <a:solidFill>
                  <a:srgbClr val="D70007"/>
                </a:solidFill>
                <a:latin typeface="Lato" panose="020F0502020204030203" pitchFamily="34" charset="77"/>
              </a:rPr>
              <a:t>01.</a:t>
            </a:r>
          </a:p>
          <a:p>
            <a:pPr>
              <a:lnSpc>
                <a:spcPct val="150000"/>
              </a:lnSpc>
            </a:pPr>
            <a:r>
              <a:rPr lang="es-AR" b="1" dirty="0">
                <a:solidFill>
                  <a:srgbClr val="D70007"/>
                </a:solidFill>
                <a:latin typeface="Lato" panose="020F0502020204030203" pitchFamily="34" charset="77"/>
              </a:rPr>
              <a:t>02.</a:t>
            </a:r>
          </a:p>
          <a:p>
            <a:pPr>
              <a:lnSpc>
                <a:spcPct val="150000"/>
              </a:lnSpc>
            </a:pPr>
            <a:r>
              <a:rPr lang="es-AR" b="1" dirty="0">
                <a:solidFill>
                  <a:srgbClr val="D70007"/>
                </a:solidFill>
                <a:latin typeface="Lato" panose="020F0502020204030203" pitchFamily="34" charset="77"/>
              </a:rPr>
              <a:t>03.</a:t>
            </a:r>
          </a:p>
          <a:p>
            <a:pPr>
              <a:lnSpc>
                <a:spcPct val="150000"/>
              </a:lnSpc>
            </a:pPr>
            <a:r>
              <a:rPr lang="es-AR" b="1" dirty="0">
                <a:solidFill>
                  <a:srgbClr val="D70007"/>
                </a:solidFill>
                <a:latin typeface="Lato" panose="020F0502020204030203" pitchFamily="34" charset="77"/>
              </a:rPr>
              <a:t>04</a:t>
            </a:r>
            <a:r>
              <a:rPr lang="es-AR" b="1" dirty="0" smtClean="0">
                <a:solidFill>
                  <a:srgbClr val="D70007"/>
                </a:solidFill>
                <a:latin typeface="Lato" panose="020F0502020204030203" pitchFamily="34" charset="77"/>
              </a:rPr>
              <a:t>.</a:t>
            </a:r>
          </a:p>
          <a:p>
            <a:pPr>
              <a:lnSpc>
                <a:spcPct val="150000"/>
              </a:lnSpc>
            </a:pPr>
            <a:r>
              <a:rPr lang="es-AR" b="1" dirty="0" smtClean="0">
                <a:solidFill>
                  <a:srgbClr val="D70007"/>
                </a:solidFill>
                <a:latin typeface="Lato" panose="020F0502020204030203" pitchFamily="34" charset="77"/>
              </a:rPr>
              <a:t>05.</a:t>
            </a:r>
          </a:p>
          <a:p>
            <a:pPr>
              <a:lnSpc>
                <a:spcPct val="150000"/>
              </a:lnSpc>
            </a:pPr>
            <a:r>
              <a:rPr lang="es-AR" b="1" dirty="0" smtClean="0">
                <a:solidFill>
                  <a:srgbClr val="D70007"/>
                </a:solidFill>
                <a:latin typeface="Lato" panose="020F0502020204030203" pitchFamily="34" charset="77"/>
              </a:rPr>
              <a:t>06.</a:t>
            </a:r>
          </a:p>
          <a:p>
            <a:pPr>
              <a:lnSpc>
                <a:spcPct val="150000"/>
              </a:lnSpc>
            </a:pPr>
            <a:r>
              <a:rPr lang="es-ES" b="1" dirty="0" smtClean="0">
                <a:solidFill>
                  <a:srgbClr val="D70007"/>
                </a:solidFill>
                <a:latin typeface="Lato" panose="020F0502020204030203" pitchFamily="34" charset="77"/>
              </a:rPr>
              <a:t>07.</a:t>
            </a:r>
          </a:p>
          <a:p>
            <a:pPr>
              <a:lnSpc>
                <a:spcPct val="150000"/>
              </a:lnSpc>
            </a:pPr>
            <a:r>
              <a:rPr lang="es-ES" b="1" dirty="0" smtClean="0">
                <a:solidFill>
                  <a:srgbClr val="D70007"/>
                </a:solidFill>
                <a:latin typeface="Lato" panose="020F0502020204030203" pitchFamily="34" charset="77"/>
              </a:rPr>
              <a:t>08.</a:t>
            </a:r>
          </a:p>
          <a:p>
            <a:pPr>
              <a:lnSpc>
                <a:spcPct val="150000"/>
              </a:lnSpc>
            </a:pPr>
            <a:r>
              <a:rPr lang="es-ES" b="1" dirty="0" smtClean="0">
                <a:solidFill>
                  <a:srgbClr val="D70007"/>
                </a:solidFill>
                <a:latin typeface="Lato" panose="020F0502020204030203" pitchFamily="34" charset="77"/>
              </a:rPr>
              <a:t>09. </a:t>
            </a:r>
          </a:p>
          <a:p>
            <a:pPr>
              <a:lnSpc>
                <a:spcPct val="150000"/>
              </a:lnSpc>
            </a:pPr>
            <a:r>
              <a:rPr lang="es-ES" b="1" dirty="0" smtClean="0">
                <a:solidFill>
                  <a:srgbClr val="D70007"/>
                </a:solidFill>
                <a:latin typeface="Lato" panose="020F0502020204030203" pitchFamily="34" charset="77"/>
              </a:rPr>
              <a:t>10. </a:t>
            </a:r>
            <a:endParaRPr lang="es-AR" b="1" dirty="0">
              <a:solidFill>
                <a:srgbClr val="D70007"/>
              </a:solidFill>
              <a:latin typeface="Lato" panose="020F0502020204030203" pitchFamily="34" charset="77"/>
            </a:endParaRPr>
          </a:p>
        </p:txBody>
      </p:sp>
      <p:pic>
        <p:nvPicPr>
          <p:cNvPr id="6" name="Imagen 5">
            <a:extLst>
              <a:ext uri="{FF2B5EF4-FFF2-40B4-BE49-F238E27FC236}">
                <a16:creationId xmlns:a16="http://schemas.microsoft.com/office/drawing/2014/main" id="{A7BDEDB7-7F0D-E150-566B-47C67130C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302325" cy="685800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8" name="CuadroTexto 7">
            <a:extLst>
              <a:ext uri="{FF2B5EF4-FFF2-40B4-BE49-F238E27FC236}">
                <a16:creationId xmlns:a16="http://schemas.microsoft.com/office/drawing/2014/main" id="{E692DAF2-98F2-CB5F-B800-FA8B2A78B0FD}"/>
              </a:ext>
            </a:extLst>
          </p:cNvPr>
          <p:cNvSpPr txBox="1"/>
          <p:nvPr/>
        </p:nvSpPr>
        <p:spPr>
          <a:xfrm>
            <a:off x="6875116" y="1684301"/>
            <a:ext cx="4561917" cy="4247317"/>
          </a:xfrm>
          <a:prstGeom prst="rect">
            <a:avLst/>
          </a:prstGeom>
          <a:noFill/>
        </p:spPr>
        <p:txBody>
          <a:bodyPr wrap="square" rtlCol="0">
            <a:spAutoFit/>
          </a:bodyPr>
          <a:lstStyle/>
          <a:p>
            <a:pPr>
              <a:lnSpc>
                <a:spcPct val="150000"/>
              </a:lnSpc>
            </a:pPr>
            <a:r>
              <a:rPr lang="es-AR" dirty="0" smtClean="0">
                <a:solidFill>
                  <a:srgbClr val="606060"/>
                </a:solidFill>
                <a:latin typeface="Lato Light" panose="020F0302020204030203" pitchFamily="34" charset="77"/>
              </a:rPr>
              <a:t>Nuestro equipo </a:t>
            </a:r>
            <a:endParaRPr lang="es-AR" dirty="0">
              <a:solidFill>
                <a:srgbClr val="606060"/>
              </a:solidFill>
              <a:latin typeface="Lato Light" panose="020F0302020204030203" pitchFamily="34" charset="77"/>
            </a:endParaRPr>
          </a:p>
          <a:p>
            <a:pPr>
              <a:lnSpc>
                <a:spcPct val="150000"/>
              </a:lnSpc>
            </a:pPr>
            <a:r>
              <a:rPr lang="es-ES" dirty="0" smtClean="0">
                <a:solidFill>
                  <a:srgbClr val="606060"/>
                </a:solidFill>
                <a:latin typeface="Lato Light" panose="020F0302020204030203" pitchFamily="34" charset="77"/>
              </a:rPr>
              <a:t>Introducción </a:t>
            </a:r>
          </a:p>
          <a:p>
            <a:pPr>
              <a:lnSpc>
                <a:spcPct val="150000"/>
              </a:lnSpc>
            </a:pPr>
            <a:r>
              <a:rPr lang="es-AR" dirty="0" smtClean="0">
                <a:solidFill>
                  <a:srgbClr val="606060"/>
                </a:solidFill>
                <a:latin typeface="Lato Light" panose="020F0302020204030203" pitchFamily="34" charset="77"/>
              </a:rPr>
              <a:t>Reseña </a:t>
            </a:r>
            <a:r>
              <a:rPr lang="es-AR" dirty="0">
                <a:solidFill>
                  <a:srgbClr val="606060"/>
                </a:solidFill>
                <a:latin typeface="Lato Light" panose="020F0302020204030203" pitchFamily="34" charset="77"/>
              </a:rPr>
              <a:t>histórica de la Empresa </a:t>
            </a:r>
            <a:endParaRPr lang="es-AR" dirty="0" smtClean="0">
              <a:solidFill>
                <a:srgbClr val="606060"/>
              </a:solidFill>
              <a:latin typeface="Lato Light" panose="020F0302020204030203" pitchFamily="34" charset="77"/>
            </a:endParaRPr>
          </a:p>
          <a:p>
            <a:pPr>
              <a:lnSpc>
                <a:spcPct val="150000"/>
              </a:lnSpc>
            </a:pPr>
            <a:r>
              <a:rPr lang="es-ES" dirty="0" smtClean="0">
                <a:solidFill>
                  <a:srgbClr val="606060"/>
                </a:solidFill>
                <a:latin typeface="Lato Light" panose="020F0302020204030203" pitchFamily="34" charset="77"/>
              </a:rPr>
              <a:t>Objetivos</a:t>
            </a:r>
            <a:endParaRPr lang="es-AR" dirty="0">
              <a:solidFill>
                <a:srgbClr val="606060"/>
              </a:solidFill>
              <a:latin typeface="Lato Light" panose="020F0302020204030203" pitchFamily="34" charset="77"/>
            </a:endParaRPr>
          </a:p>
          <a:p>
            <a:pPr>
              <a:lnSpc>
                <a:spcPct val="150000"/>
              </a:lnSpc>
            </a:pPr>
            <a:r>
              <a:rPr lang="es-ES" dirty="0" smtClean="0">
                <a:solidFill>
                  <a:srgbClr val="606060"/>
                </a:solidFill>
                <a:latin typeface="Lato Light" panose="020F0302020204030203" pitchFamily="34" charset="77"/>
              </a:rPr>
              <a:t>Sprint </a:t>
            </a:r>
            <a:r>
              <a:rPr lang="es-ES" dirty="0">
                <a:solidFill>
                  <a:srgbClr val="606060"/>
                </a:solidFill>
                <a:latin typeface="Lato Light" panose="020F0302020204030203" pitchFamily="34" charset="77"/>
              </a:rPr>
              <a:t>1 </a:t>
            </a:r>
            <a:r>
              <a:rPr lang="es-ES" dirty="0" smtClean="0">
                <a:solidFill>
                  <a:srgbClr val="606060"/>
                </a:solidFill>
                <a:latin typeface="Lato Light" panose="020F0302020204030203" pitchFamily="34" charset="77"/>
              </a:rPr>
              <a:t>- Herramientas </a:t>
            </a:r>
            <a:r>
              <a:rPr lang="es-ES" dirty="0">
                <a:solidFill>
                  <a:srgbClr val="606060"/>
                </a:solidFill>
                <a:latin typeface="Lato Light" panose="020F0302020204030203" pitchFamily="34" charset="77"/>
              </a:rPr>
              <a:t>utilizadas</a:t>
            </a:r>
            <a:endParaRPr lang="es-AR" dirty="0">
              <a:solidFill>
                <a:srgbClr val="606060"/>
              </a:solidFill>
              <a:latin typeface="Lato Light" panose="020F0302020204030203" pitchFamily="34" charset="77"/>
            </a:endParaRPr>
          </a:p>
          <a:p>
            <a:pPr>
              <a:lnSpc>
                <a:spcPct val="150000"/>
              </a:lnSpc>
            </a:pPr>
            <a:r>
              <a:rPr lang="es-AR" dirty="0" smtClean="0">
                <a:solidFill>
                  <a:srgbClr val="606060"/>
                </a:solidFill>
                <a:latin typeface="Lato Light" panose="020F0302020204030203" pitchFamily="34" charset="77"/>
              </a:rPr>
              <a:t>Sprint 2 - ETL - Normalización de datos</a:t>
            </a:r>
          </a:p>
          <a:p>
            <a:pPr>
              <a:lnSpc>
                <a:spcPct val="150000"/>
              </a:lnSpc>
            </a:pPr>
            <a:r>
              <a:rPr lang="es-AR" dirty="0" smtClean="0">
                <a:solidFill>
                  <a:srgbClr val="606060"/>
                </a:solidFill>
                <a:latin typeface="Lato Light" panose="020F0302020204030203" pitchFamily="34" charset="77"/>
              </a:rPr>
              <a:t>Sprint 3 - Resultados</a:t>
            </a:r>
          </a:p>
          <a:p>
            <a:pPr>
              <a:lnSpc>
                <a:spcPct val="150000"/>
              </a:lnSpc>
            </a:pPr>
            <a:r>
              <a:rPr lang="es-ES" dirty="0" smtClean="0">
                <a:solidFill>
                  <a:srgbClr val="606060"/>
                </a:solidFill>
                <a:latin typeface="Lato Light" panose="020F0302020204030203" pitchFamily="34" charset="77"/>
              </a:rPr>
              <a:t>Visualizaciones del Proyecto</a:t>
            </a:r>
            <a:endParaRPr lang="es-ES" dirty="0">
              <a:solidFill>
                <a:srgbClr val="606060"/>
              </a:solidFill>
              <a:latin typeface="Lato Light" panose="020F0302020204030203" pitchFamily="34" charset="77"/>
            </a:endParaRPr>
          </a:p>
          <a:p>
            <a:pPr>
              <a:lnSpc>
                <a:spcPct val="150000"/>
              </a:lnSpc>
            </a:pPr>
            <a:r>
              <a:rPr lang="es-ES" dirty="0" smtClean="0">
                <a:solidFill>
                  <a:srgbClr val="606060"/>
                </a:solidFill>
                <a:latin typeface="Lato Light" panose="020F0302020204030203" pitchFamily="34" charset="77"/>
              </a:rPr>
              <a:t>Hallazgos y Recomendaciones</a:t>
            </a:r>
          </a:p>
          <a:p>
            <a:pPr>
              <a:lnSpc>
                <a:spcPct val="150000"/>
              </a:lnSpc>
            </a:pPr>
            <a:r>
              <a:rPr lang="es-ES" dirty="0" smtClean="0">
                <a:solidFill>
                  <a:srgbClr val="606060"/>
                </a:solidFill>
                <a:latin typeface="Lato Light" panose="020F0302020204030203" pitchFamily="34" charset="77"/>
              </a:rPr>
              <a:t>Conclusiones</a:t>
            </a:r>
            <a:endParaRPr lang="es-AR" dirty="0">
              <a:solidFill>
                <a:srgbClr val="606060"/>
              </a:solidFill>
              <a:latin typeface="Lato Light" panose="020F0302020204030203" pitchFamily="34" charset="77"/>
            </a:endParaRPr>
          </a:p>
        </p:txBody>
      </p:sp>
      <p:sp>
        <p:nvSpPr>
          <p:cNvPr id="9" name="CuadroTexto 8">
            <a:extLst>
              <a:ext uri="{FF2B5EF4-FFF2-40B4-BE49-F238E27FC236}">
                <a16:creationId xmlns:a16="http://schemas.microsoft.com/office/drawing/2014/main" id="{3051CA5D-4E46-BE24-D32C-35D8CC7C7F26}"/>
              </a:ext>
            </a:extLst>
          </p:cNvPr>
          <p:cNvSpPr txBox="1"/>
          <p:nvPr/>
        </p:nvSpPr>
        <p:spPr>
          <a:xfrm>
            <a:off x="871635" y="172448"/>
            <a:ext cx="3278333" cy="276999"/>
          </a:xfrm>
          <a:prstGeom prst="rect">
            <a:avLst/>
          </a:prstGeom>
          <a:noFill/>
        </p:spPr>
        <p:txBody>
          <a:bodyPr wrap="square" rtlCol="0">
            <a:spAutoFit/>
          </a:bodyPr>
          <a:lstStyle/>
          <a:p>
            <a:r>
              <a:rPr lang="es-AR" sz="1200" dirty="0" smtClean="0">
                <a:solidFill>
                  <a:schemeClr val="bg1"/>
                </a:solidFill>
                <a:latin typeface="Lato Light" panose="020F0302020204030203" pitchFamily="34" charset="77"/>
              </a:rPr>
              <a:t>PROYECTO de Análisis de datos Ergonómicos</a:t>
            </a:r>
            <a:endParaRPr lang="es-AR" sz="1200" dirty="0">
              <a:solidFill>
                <a:schemeClr val="bg1"/>
              </a:solidFill>
              <a:latin typeface="Lato Light" panose="020F0302020204030203" pitchFamily="34" charset="77"/>
            </a:endParaRPr>
          </a:p>
        </p:txBody>
      </p:sp>
      <p:sp>
        <p:nvSpPr>
          <p:cNvPr id="10" name="CuadroTexto 9">
            <a:extLst>
              <a:ext uri="{FF2B5EF4-FFF2-40B4-BE49-F238E27FC236}">
                <a16:creationId xmlns:a16="http://schemas.microsoft.com/office/drawing/2014/main" id="{3051CA5D-4E46-BE24-D32C-35D8CC7C7F26}"/>
              </a:ext>
            </a:extLst>
          </p:cNvPr>
          <p:cNvSpPr txBox="1"/>
          <p:nvPr/>
        </p:nvSpPr>
        <p:spPr>
          <a:xfrm>
            <a:off x="6302325" y="119013"/>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1" name="Rectángulo redondeado 10"/>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117833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271782" y="6386631"/>
            <a:ext cx="2743200" cy="365125"/>
          </a:xfrm>
        </p:spPr>
        <p:txBody>
          <a:bodyPr vert="horz" lIns="121920" tIns="60960" rIns="121920" bIns="60960" rtlCol="0" anchor="ctr"/>
          <a:lstStyle/>
          <a:p>
            <a:r>
              <a:rPr lang="es-ES" dirty="0" smtClean="0">
                <a:solidFill>
                  <a:srgbClr val="DB0007"/>
                </a:solidFill>
                <a:latin typeface="Assistant Medium" pitchFamily="2" charset="-79"/>
                <a:cs typeface="Assistant Medium" pitchFamily="2" charset="-79"/>
              </a:rPr>
              <a:t>19</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7" name="CuadroTexto 6"/>
          <p:cNvSpPr txBox="1"/>
          <p:nvPr/>
        </p:nvSpPr>
        <p:spPr>
          <a:xfrm>
            <a:off x="3550039" y="346425"/>
            <a:ext cx="4552952"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Combinación de datos</a:t>
            </a:r>
            <a:endParaRPr lang="es-AR" sz="3600" b="1" u="sng" dirty="0">
              <a:solidFill>
                <a:srgbClr val="FF0000"/>
              </a:solidFill>
              <a:latin typeface="Lato Light" panose="020F0302020204030203"/>
            </a:endParaRPr>
          </a:p>
        </p:txBody>
      </p:sp>
      <p:pic>
        <p:nvPicPr>
          <p:cNvPr id="8" name="Imagen 7"/>
          <p:cNvPicPr>
            <a:picLocks noChangeAspect="1"/>
          </p:cNvPicPr>
          <p:nvPr/>
        </p:nvPicPr>
        <p:blipFill rotWithShape="1">
          <a:blip r:embed="rId4">
            <a:extLst>
              <a:ext uri="{28A0092B-C50C-407E-A947-70E740481C1C}">
                <a14:useLocalDpi xmlns:a14="http://schemas.microsoft.com/office/drawing/2010/main" val="0"/>
              </a:ext>
            </a:extLst>
          </a:blip>
          <a:srcRect l="3086"/>
          <a:stretch/>
        </p:blipFill>
        <p:spPr>
          <a:xfrm>
            <a:off x="1505244" y="1077973"/>
            <a:ext cx="10267656" cy="4866171"/>
          </a:xfrm>
          <a:prstGeom prst="rect">
            <a:avLst/>
          </a:prstGeom>
        </p:spPr>
      </p:pic>
      <p:pic>
        <p:nvPicPr>
          <p:cNvPr id="10" name="Imagen 9">
            <a:extLst>
              <a:ext uri="{FF2B5EF4-FFF2-40B4-BE49-F238E27FC236}">
                <a16:creationId xmlns:a16="http://schemas.microsoft.com/office/drawing/2014/main" id="{FFA7FFCB-9FC3-9624-71EB-343D7F09B984}"/>
              </a:ext>
            </a:extLst>
          </p:cNvPr>
          <p:cNvPicPr>
            <a:picLocks noChangeAspect="1"/>
          </p:cNvPicPr>
          <p:nvPr/>
        </p:nvPicPr>
        <p:blipFill rotWithShape="1">
          <a:blip r:embed="rId5"/>
          <a:srcRect l="10154" t="36726" r="12640" b="33145"/>
          <a:stretch/>
        </p:blipFill>
        <p:spPr>
          <a:xfrm>
            <a:off x="10785475" y="238375"/>
            <a:ext cx="987424" cy="171116"/>
          </a:xfrm>
          <a:prstGeom prst="rect">
            <a:avLst/>
          </a:prstGeom>
        </p:spPr>
      </p:pic>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1" name="Rectángulo redondeado 10"/>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2564940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92099" y="2167843"/>
            <a:ext cx="4476269" cy="830997"/>
          </a:xfrm>
          <a:prstGeom prst="rect">
            <a:avLst/>
          </a:prstGeom>
        </p:spPr>
        <p:txBody>
          <a:bodyPr wrap="square">
            <a:spAutoFit/>
          </a:bodyPr>
          <a:lstStyle/>
          <a:p>
            <a:r>
              <a:rPr lang="es-AR" sz="2400" b="1" dirty="0" smtClean="0">
                <a:solidFill>
                  <a:schemeClr val="bg1"/>
                </a:solidFill>
                <a:latin typeface="Lato" panose="020F0502020204030203" pitchFamily="34" charset="77"/>
              </a:rPr>
              <a:t>09. Hallazgos y</a:t>
            </a:r>
          </a:p>
          <a:p>
            <a:r>
              <a:rPr lang="es-AR" sz="2400" b="1" dirty="0" smtClean="0">
                <a:solidFill>
                  <a:schemeClr val="bg1"/>
                </a:solidFill>
                <a:latin typeface="Lato" panose="020F0502020204030203" pitchFamily="34" charset="77"/>
              </a:rPr>
              <a:t> 	Recomendaciones </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368" y="929453"/>
            <a:ext cx="6420597" cy="52040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9" name="Imagen 8"/>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911100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32</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3"/>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Hallazgos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913839" y="1519722"/>
            <a:ext cx="10700212" cy="3647152"/>
          </a:xfrm>
          <a:prstGeom prst="rect">
            <a:avLst/>
          </a:prstGeom>
          <a:noFill/>
        </p:spPr>
        <p:txBody>
          <a:bodyPr wrap="square" rtlCol="0">
            <a:spAutoFit/>
          </a:bodyPr>
          <a:lstStyle/>
          <a:p>
            <a:pPr algn="just"/>
            <a:r>
              <a:rPr lang="es-ES" sz="2000" b="1" dirty="0"/>
              <a:t>Entre los hallazgos principales, pudimos </a:t>
            </a:r>
            <a:r>
              <a:rPr lang="es-ES" sz="2000" b="1" dirty="0" smtClean="0"/>
              <a:t>identificar: </a:t>
            </a:r>
          </a:p>
          <a:p>
            <a:pPr marL="285750" indent="-285750" algn="just">
              <a:buFont typeface="Arial" panose="020B0604020202020204" pitchFamily="34" charset="0"/>
              <a:buChar char="•"/>
            </a:pPr>
            <a:r>
              <a:rPr lang="es-ES" sz="2000" b="1" dirty="0"/>
              <a:t>M</a:t>
            </a:r>
            <a:r>
              <a:rPr lang="es-ES" sz="2000" b="1" dirty="0" smtClean="0"/>
              <a:t>ayor </a:t>
            </a:r>
            <a:r>
              <a:rPr lang="es-ES" sz="2000" b="1" dirty="0"/>
              <a:t>proporción de acciones de la extremidad derecha, siendo de un 57 % del total.</a:t>
            </a:r>
          </a:p>
          <a:p>
            <a:pPr marL="285750" indent="-285750" algn="just">
              <a:buFont typeface="Arial" panose="020B0604020202020204" pitchFamily="34" charset="0"/>
              <a:buChar char="•"/>
            </a:pPr>
            <a:r>
              <a:rPr lang="es-ES" sz="2000" b="1" dirty="0"/>
              <a:t>El 67 % de los puestos están caracterizados por sedestación.</a:t>
            </a:r>
          </a:p>
          <a:p>
            <a:pPr marL="285750" indent="-285750" algn="just">
              <a:buFont typeface="Arial" panose="020B0604020202020204" pitchFamily="34" charset="0"/>
              <a:buChar char="•"/>
            </a:pPr>
            <a:r>
              <a:rPr lang="es-ES" sz="2000" b="1" dirty="0"/>
              <a:t>C</a:t>
            </a:r>
            <a:r>
              <a:rPr lang="es-ES" sz="2000" b="1" dirty="0" smtClean="0"/>
              <a:t>orrelación </a:t>
            </a:r>
            <a:r>
              <a:rPr lang="es-ES" sz="2000" b="1" dirty="0"/>
              <a:t>positiva directa entre la cantidad de acciones total por puesto de trabajo y el riesgo ergonómico</a:t>
            </a:r>
            <a:r>
              <a:rPr lang="es-ES" sz="2000" b="1" dirty="0" smtClean="0"/>
              <a:t>.</a:t>
            </a:r>
          </a:p>
          <a:p>
            <a:pPr marL="285750" indent="-285750" algn="just">
              <a:buFont typeface="Arial" panose="020B0604020202020204" pitchFamily="34" charset="0"/>
              <a:buChar char="•"/>
            </a:pPr>
            <a:r>
              <a:rPr lang="es-ES" sz="2000" b="1" dirty="0" smtClean="0"/>
              <a:t> Ninguna relación </a:t>
            </a:r>
            <a:r>
              <a:rPr lang="es-ES" sz="2000" b="1" dirty="0"/>
              <a:t>aparente entre la cantidad de acciones y tiempo de ciclo.</a:t>
            </a:r>
          </a:p>
          <a:p>
            <a:pPr marL="285750" indent="-285750" algn="just">
              <a:buFont typeface="Arial" panose="020B0604020202020204" pitchFamily="34" charset="0"/>
              <a:buChar char="•"/>
            </a:pPr>
            <a:r>
              <a:rPr lang="es-ES" sz="2000" b="1" dirty="0"/>
              <a:t>La proporción de puestos con riesgo 3 en esta línea de trabajo, representa un 18 %.</a:t>
            </a:r>
          </a:p>
          <a:p>
            <a:pPr marL="285750" indent="-285750" algn="just">
              <a:buFont typeface="Arial" panose="020B0604020202020204" pitchFamily="34" charset="0"/>
              <a:buChar char="•"/>
            </a:pPr>
            <a:r>
              <a:rPr lang="es-ES" sz="2000" b="1" dirty="0"/>
              <a:t>E</a:t>
            </a:r>
            <a:r>
              <a:rPr lang="es-ES" sz="2000" b="1" dirty="0" smtClean="0"/>
              <a:t>xisten </a:t>
            </a:r>
            <a:r>
              <a:rPr lang="es-ES" sz="2000" b="1" dirty="0"/>
              <a:t>mas de 900 combinaciones posibles entre los puestos de trabajo que cumplen con los criterios dados. </a:t>
            </a:r>
          </a:p>
          <a:p>
            <a:pPr marL="285750" indent="-285750" algn="just">
              <a:buFont typeface="Arial" panose="020B0604020202020204" pitchFamily="34" charset="0"/>
              <a:buChar char="•"/>
            </a:pPr>
            <a:r>
              <a:rPr lang="es-ES" sz="2000" b="1" dirty="0"/>
              <a:t>La acción predominante es “Pinza Fina”, con un 30% del total.</a:t>
            </a:r>
          </a:p>
          <a:p>
            <a:r>
              <a:rPr lang="es-ES" sz="1600" dirty="0"/>
              <a:t/>
            </a:r>
            <a:br>
              <a:rPr lang="es-ES" sz="1600" dirty="0"/>
            </a:br>
            <a:endParaRPr lang="es-ES" sz="1700" b="1" u="sng" dirty="0">
              <a:solidFill>
                <a:srgbClr val="FF0000"/>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311" y="4818912"/>
            <a:ext cx="2233432" cy="1329448"/>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3070" y="4818912"/>
            <a:ext cx="2447481" cy="1375809"/>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1363" y="4929809"/>
            <a:ext cx="1653982" cy="1240638"/>
          </a:xfrm>
          <a:prstGeom prst="rect">
            <a:avLst/>
          </a:prstGeom>
        </p:spPr>
      </p:pic>
      <p:pic>
        <p:nvPicPr>
          <p:cNvPr id="14" name="Imagen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087" y="4849803"/>
            <a:ext cx="1757416" cy="1301789"/>
          </a:xfrm>
          <a:prstGeom prst="rect">
            <a:avLst/>
          </a:prstGeom>
        </p:spPr>
      </p:pic>
    </p:spTree>
    <p:extLst>
      <p:ext uri="{BB962C8B-B14F-4D97-AF65-F5344CB8AC3E}">
        <p14:creationId xmlns:p14="http://schemas.microsoft.com/office/powerpoint/2010/main" val="354219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33</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3"/>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Hallazgos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1054363" y="1177535"/>
            <a:ext cx="10083273" cy="5586145"/>
          </a:xfrm>
          <a:prstGeom prst="rect">
            <a:avLst/>
          </a:prstGeom>
          <a:noFill/>
        </p:spPr>
        <p:txBody>
          <a:bodyPr wrap="square" rtlCol="0">
            <a:spAutoFit/>
          </a:bodyPr>
          <a:lstStyle/>
          <a:p>
            <a:pPr algn="just"/>
            <a:r>
              <a:rPr lang="es-ES" b="1" dirty="0" smtClean="0"/>
              <a:t>En los puestos clasificados con riesgo 3, se identificaron patrones de acciones ergonómicamente críticas que predominan en las tareas realizadas. Estas acciones incluyen:</a:t>
            </a:r>
          </a:p>
          <a:p>
            <a:pPr algn="just"/>
            <a:r>
              <a:rPr lang="es-ES" b="1" u="sng" dirty="0" smtClean="0">
                <a:solidFill>
                  <a:srgbClr val="FF0000"/>
                </a:solidFill>
              </a:rPr>
              <a:t>Flexión </a:t>
            </a:r>
            <a:r>
              <a:rPr lang="es-ES" b="1" u="sng" dirty="0">
                <a:solidFill>
                  <a:srgbClr val="FF0000"/>
                </a:solidFill>
              </a:rPr>
              <a:t>de muñeca:</a:t>
            </a:r>
            <a:endParaRPr lang="es-ES" b="1" dirty="0">
              <a:solidFill>
                <a:srgbClr val="FF0000"/>
              </a:solidFill>
            </a:endParaRPr>
          </a:p>
          <a:p>
            <a:pPr algn="just"/>
            <a:r>
              <a:rPr lang="es-ES" b="1" dirty="0"/>
              <a:t>Movimiento repetitivo que genera tensión en los tendones y músculos del antebrazo.</a:t>
            </a:r>
          </a:p>
          <a:p>
            <a:pPr algn="just"/>
            <a:r>
              <a:rPr lang="es-ES" b="1" dirty="0"/>
              <a:t>Asociado a tareas de precisión o fuerza que requieren mantener posiciones poco naturales durante periodos prolongados.</a:t>
            </a:r>
          </a:p>
          <a:p>
            <a:pPr algn="just"/>
            <a:r>
              <a:rPr lang="es-ES" b="1" u="sng" dirty="0">
                <a:solidFill>
                  <a:srgbClr val="FF0000"/>
                </a:solidFill>
              </a:rPr>
              <a:t>Prensión palmar:</a:t>
            </a:r>
            <a:endParaRPr lang="es-ES" b="1" dirty="0">
              <a:solidFill>
                <a:srgbClr val="FF0000"/>
              </a:solidFill>
            </a:endParaRPr>
          </a:p>
          <a:p>
            <a:pPr algn="just"/>
            <a:r>
              <a:rPr lang="es-ES" b="1" dirty="0"/>
              <a:t>Uso de la palma para agarrar herramientas o piezas, aplicando fuerza constante.</a:t>
            </a:r>
          </a:p>
          <a:p>
            <a:pPr algn="just"/>
            <a:r>
              <a:rPr lang="es-ES" b="1" dirty="0"/>
              <a:t>Contribuye a la fatiga muscular en la mano y el antebrazo.</a:t>
            </a:r>
          </a:p>
          <a:p>
            <a:pPr algn="just"/>
            <a:r>
              <a:rPr lang="es-ES" b="1" u="sng" dirty="0">
                <a:solidFill>
                  <a:srgbClr val="FF0000"/>
                </a:solidFill>
              </a:rPr>
              <a:t>Pinza fina:</a:t>
            </a:r>
            <a:endParaRPr lang="es-ES" b="1" dirty="0">
              <a:solidFill>
                <a:srgbClr val="FF0000"/>
              </a:solidFill>
            </a:endParaRPr>
          </a:p>
          <a:p>
            <a:pPr algn="just"/>
            <a:r>
              <a:rPr lang="es-ES" b="1" dirty="0"/>
              <a:t>Movimientos que involucran la punta de los dedos, como manipulación de objetos pequeños o montaje de componentes.</a:t>
            </a:r>
          </a:p>
          <a:p>
            <a:pPr algn="just"/>
            <a:r>
              <a:rPr lang="es-ES" b="1" dirty="0"/>
              <a:t>Estos movimientos son altamente exigentes para los músculos intrínsecos de la mano y pueden provocar sobrecarga si no se alternan con otras actividades.</a:t>
            </a:r>
          </a:p>
          <a:p>
            <a:pPr algn="just"/>
            <a:r>
              <a:rPr lang="es-ES" b="1" u="sng" dirty="0">
                <a:solidFill>
                  <a:srgbClr val="FF0000"/>
                </a:solidFill>
              </a:rPr>
              <a:t>Tirón:</a:t>
            </a:r>
            <a:endParaRPr lang="es-ES" b="1" dirty="0">
              <a:solidFill>
                <a:srgbClr val="FF0000"/>
              </a:solidFill>
            </a:endParaRPr>
          </a:p>
          <a:p>
            <a:pPr algn="just"/>
            <a:r>
              <a:rPr lang="es-ES" b="1" dirty="0"/>
              <a:t>Acciones que requieren jalar objetos, a menudo combinadas con fuerza excesiva o posturas inadecuadas.</a:t>
            </a:r>
          </a:p>
          <a:p>
            <a:pPr algn="just"/>
            <a:r>
              <a:rPr lang="es-ES" b="1" dirty="0"/>
              <a:t>Puede afectar la integridad de las muñecas, hombros y espalda, aumentando el riesgo de lesiones.</a:t>
            </a:r>
          </a:p>
          <a:p>
            <a:r>
              <a:rPr lang="es-ES" sz="1600" dirty="0"/>
              <a:t/>
            </a:r>
            <a:br>
              <a:rPr lang="es-ES" sz="1600" dirty="0"/>
            </a:br>
            <a:endParaRPr lang="es-ES" sz="1700" b="1" u="sng" dirty="0">
              <a:solidFill>
                <a:srgbClr val="FF0000"/>
              </a:solidFill>
            </a:endParaRPr>
          </a:p>
        </p:txBody>
      </p:sp>
    </p:spTree>
    <p:extLst>
      <p:ext uri="{BB962C8B-B14F-4D97-AF65-F5344CB8AC3E}">
        <p14:creationId xmlns:p14="http://schemas.microsoft.com/office/powerpoint/2010/main" val="3617592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34</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3"/>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Recomendaciones</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1284849" y="1121610"/>
            <a:ext cx="9256542" cy="5016758"/>
          </a:xfrm>
          <a:prstGeom prst="rect">
            <a:avLst/>
          </a:prstGeom>
          <a:noFill/>
        </p:spPr>
        <p:txBody>
          <a:bodyPr wrap="square" rtlCol="0">
            <a:spAutoFit/>
          </a:bodyPr>
          <a:lstStyle/>
          <a:p>
            <a:pPr algn="just"/>
            <a:r>
              <a:rPr lang="es-AR" sz="2000" b="1" dirty="0">
                <a:latin typeface="Lato" panose="020F0502020204030203"/>
              </a:rPr>
              <a:t>Con base en la experiencia adquirida a lo largo de este proceso de análisis de datos, consideramos que la mejor recomendación es implementar un sistema de extracción automática de información. Este tipo de solución no solo facilita la recopilación y el almacenamiento de datos, sino que también optimiza la eficiencia operativa al reducir la intervención manual, minimizando errores y ahorrando tiempo.</a:t>
            </a:r>
          </a:p>
          <a:p>
            <a:pPr algn="just"/>
            <a:r>
              <a:rPr lang="es-AR" sz="2000" b="1" dirty="0">
                <a:latin typeface="Lato" panose="020F0502020204030203"/>
              </a:rPr>
              <a:t>Un sistema de este tipo permitirá seguir utilizando las planillas de Ocra, respetando los procesos ya establecidos en la organización. Además, garantizará que la información extraída quede registrada de manera estructurada en una base de datos, lo que posibilitará un análisis más profundo y detallado cuando sea necesario. Esto, a su vez, contribuirá a una toma de decisiones más informada y fundamentada, alineándose con las necesidades estratégicas de la organización y fortaleciendo sus capacidades analíticas a largo plazo.</a:t>
            </a:r>
          </a:p>
          <a:p>
            <a:pPr algn="just"/>
            <a:r>
              <a:rPr lang="es-AR" sz="2000" b="1" dirty="0">
                <a:latin typeface="Lato" panose="020F0502020204030203"/>
              </a:rPr>
              <a:t>En resumen, la implementación de un sistema de extracción automática de datos representa una inversión clave para modernizar los procesos actuales, mejorar la calidad de los datos disponibles y asegurar su utilidad en futuros proyectos de análisis y planificación</a:t>
            </a:r>
            <a:r>
              <a:rPr lang="es-AR" b="1" dirty="0">
                <a:latin typeface="Lato" panose="020F0502020204030203"/>
              </a:rPr>
              <a:t>.</a:t>
            </a:r>
          </a:p>
        </p:txBody>
      </p:sp>
    </p:spTree>
    <p:extLst>
      <p:ext uri="{BB962C8B-B14F-4D97-AF65-F5344CB8AC3E}">
        <p14:creationId xmlns:p14="http://schemas.microsoft.com/office/powerpoint/2010/main" val="241506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910463" y="2721841"/>
            <a:ext cx="2462754" cy="461665"/>
          </a:xfrm>
          <a:prstGeom prst="rect">
            <a:avLst/>
          </a:prstGeom>
        </p:spPr>
        <p:txBody>
          <a:bodyPr wrap="square">
            <a:spAutoFit/>
          </a:bodyPr>
          <a:lstStyle/>
          <a:p>
            <a:r>
              <a:rPr lang="es-AR" sz="2400" b="1" dirty="0" smtClean="0">
                <a:solidFill>
                  <a:schemeClr val="bg1"/>
                </a:solidFill>
                <a:latin typeface="Lato" panose="020F0502020204030203" pitchFamily="34" charset="77"/>
              </a:rPr>
              <a:t>10. </a:t>
            </a:r>
            <a:r>
              <a:rPr lang="es-ES" sz="2400" b="1" dirty="0" smtClean="0">
                <a:solidFill>
                  <a:schemeClr val="bg1"/>
                </a:solidFill>
                <a:latin typeface="Lato" panose="020F0502020204030203" pitchFamily="34" charset="77"/>
              </a:rPr>
              <a:t>Conclusiones </a:t>
            </a:r>
            <a:endParaRPr lang="es-AR" sz="2400" b="1" dirty="0">
              <a:solidFill>
                <a:schemeClr val="bg1"/>
              </a:solidFill>
              <a:latin typeface="Lato" panose="020F0502020204030203" pitchFamily="34" charset="77"/>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3902"/>
          <a:stretch/>
        </p:blipFill>
        <p:spPr>
          <a:xfrm>
            <a:off x="5870786" y="929452"/>
            <a:ext cx="6236806" cy="50405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9" name="Imagen 8"/>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1531543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045526" y="6398555"/>
            <a:ext cx="2743200" cy="365125"/>
          </a:xfrm>
        </p:spPr>
        <p:txBody>
          <a:bodyPr vert="horz" lIns="121920" tIns="60960" rIns="121920" bIns="60960" rtlCol="0" anchor="ctr"/>
          <a:lstStyle/>
          <a:p>
            <a:fld id="{7AA705C7-EE80-430C-BD13-32B2D5EB40D3}" type="slidenum">
              <a:rPr lang="es-AR">
                <a:solidFill>
                  <a:srgbClr val="FF0000"/>
                </a:solidFill>
                <a:latin typeface="Assistant Medium" pitchFamily="2" charset="-79"/>
                <a:cs typeface="Assistant Medium" pitchFamily="2" charset="-79"/>
              </a:rPr>
              <a:pPr/>
              <a:t>36</a:t>
            </a:fld>
            <a:endParaRPr lang="es-AR" dirty="0">
              <a:solidFill>
                <a:srgbClr val="FF0000"/>
              </a:solidFill>
              <a:latin typeface="Assistant Medium" pitchFamily="2" charset="-79"/>
              <a:cs typeface="Assistant Medium" pitchFamily="2" charset="-79"/>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pic>
        <p:nvPicPr>
          <p:cNvPr id="7" name="Imagen 6"/>
          <p:cNvPicPr>
            <a:picLocks noChangeAspect="1"/>
          </p:cNvPicPr>
          <p:nvPr/>
        </p:nvPicPr>
        <p:blipFill>
          <a:blip r:embed="rId3"/>
          <a:stretch>
            <a:fillRect/>
          </a:stretch>
        </p:blipFill>
        <p:spPr>
          <a:xfrm>
            <a:off x="10846191" y="96254"/>
            <a:ext cx="942535" cy="438749"/>
          </a:xfrm>
          <a:prstGeom prst="rect">
            <a:avLst/>
          </a:prstGeom>
        </p:spPr>
      </p:pic>
      <p:sp>
        <p:nvSpPr>
          <p:cNvPr id="11" name="CuadroTexto 10"/>
          <p:cNvSpPr txBox="1"/>
          <p:nvPr/>
        </p:nvSpPr>
        <p:spPr>
          <a:xfrm>
            <a:off x="3550039" y="346425"/>
            <a:ext cx="5073456" cy="646331"/>
          </a:xfrm>
          <a:prstGeom prst="rect">
            <a:avLst/>
          </a:prstGeom>
          <a:solidFill>
            <a:schemeClr val="bg1"/>
          </a:solidFill>
        </p:spPr>
        <p:txBody>
          <a:bodyPr wrap="square" rtlCol="0">
            <a:spAutoFit/>
          </a:bodyPr>
          <a:lstStyle/>
          <a:p>
            <a:pPr algn="ctr"/>
            <a:r>
              <a:rPr lang="es-ES" sz="3600" b="1" u="sng" dirty="0" smtClean="0">
                <a:solidFill>
                  <a:srgbClr val="FF0000"/>
                </a:solidFill>
                <a:latin typeface="Lato Light" panose="020F0302020204030203"/>
              </a:rPr>
              <a:t>Conclusión</a:t>
            </a:r>
            <a:endParaRPr lang="es-AR" sz="3600" b="1" u="sng" dirty="0">
              <a:solidFill>
                <a:srgbClr val="FF0000"/>
              </a:solidFill>
              <a:latin typeface="Lato Light" panose="020F0302020204030203"/>
            </a:endParaRPr>
          </a:p>
        </p:txBody>
      </p:sp>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9" name="Rectángulo redondeado 8"/>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CuadroTexto 2"/>
          <p:cNvSpPr txBox="1"/>
          <p:nvPr/>
        </p:nvSpPr>
        <p:spPr>
          <a:xfrm>
            <a:off x="744527" y="1149835"/>
            <a:ext cx="10684480" cy="5724644"/>
          </a:xfrm>
          <a:prstGeom prst="rect">
            <a:avLst/>
          </a:prstGeom>
          <a:noFill/>
        </p:spPr>
        <p:txBody>
          <a:bodyPr wrap="square" rtlCol="0">
            <a:spAutoFit/>
          </a:bodyPr>
          <a:lstStyle/>
          <a:p>
            <a:pPr algn="just">
              <a:lnSpc>
                <a:spcPct val="150000"/>
              </a:lnSpc>
            </a:pPr>
            <a:r>
              <a:rPr lang="es-ES" sz="2000" b="1" dirty="0"/>
              <a:t>Para concluir, queremos compartir también, lo que fue esta experiencia para nosotros y contar que </a:t>
            </a:r>
          </a:p>
          <a:p>
            <a:pPr algn="just">
              <a:lnSpc>
                <a:spcPct val="150000"/>
              </a:lnSpc>
            </a:pPr>
            <a:r>
              <a:rPr lang="es-ES" sz="2000" b="1" dirty="0"/>
              <a:t>Pudimos transitar este desafío, con enorme compromiso y valorando este proyecto en particular, por cuanto relaciona de manera directa nuestra disciplina con un objetivo de bien común, es decir, a través del análisis de datos busca mejorar las condiciones laborales de miles de personas. La posibilidad cierta de que la herramienta resultante y las conclusiones que permite tenga un efecto positivo sobre el trabajo del personal y por tanto de su vida es un aspecto del trabajo que nos motivó enormemente. Y que se vuelve un ejemplo de cómo a través de la ciencia de datos se pueden lograr cambios en nuestra sociedad y nuestras vidas.</a:t>
            </a:r>
          </a:p>
          <a:p>
            <a:pPr algn="just">
              <a:lnSpc>
                <a:spcPct val="150000"/>
              </a:lnSpc>
            </a:pPr>
            <a:r>
              <a:rPr lang="es-ES" sz="2000" b="1" dirty="0"/>
              <a:t>El poder conocer y trabajar con la empresa NewSan, cuya responsabilidad social es conocida, pero no solo poder ser testigo de ella sino poder contribuir al logro de sus metas, que en este caso es el cuidado de su personal, ha sido muy gratificante y enriquecedor.</a:t>
            </a:r>
          </a:p>
          <a:p>
            <a:r>
              <a:rPr lang="es-ES" dirty="0"/>
              <a:t/>
            </a:r>
            <a:br>
              <a:rPr lang="es-ES" dirty="0"/>
            </a:br>
            <a:endParaRPr lang="es-AR" b="1" dirty="0">
              <a:latin typeface="Lato" panose="020F0502020204030203"/>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3090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846191" y="96254"/>
            <a:ext cx="942535" cy="438749"/>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8" name="CuadroTexto 7"/>
          <p:cNvSpPr txBox="1"/>
          <p:nvPr/>
        </p:nvSpPr>
        <p:spPr>
          <a:xfrm>
            <a:off x="1932258" y="239150"/>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AGRADECIMIENTOS</a:t>
            </a:r>
            <a:endParaRPr lang="es-AR" sz="3600" b="1" u="sng" dirty="0">
              <a:solidFill>
                <a:srgbClr val="FF0000"/>
              </a:solidFill>
              <a:latin typeface="Lato Light" panose="020F0302020204030203"/>
            </a:endParaRPr>
          </a:p>
        </p:txBody>
      </p:sp>
      <p:sp>
        <p:nvSpPr>
          <p:cNvPr id="9" name="CuadroTexto 8">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2" name="CuadroTexto 1"/>
          <p:cNvSpPr txBox="1"/>
          <p:nvPr/>
        </p:nvSpPr>
        <p:spPr>
          <a:xfrm>
            <a:off x="2436725" y="1533944"/>
            <a:ext cx="8229106" cy="4154984"/>
          </a:xfrm>
          <a:prstGeom prst="rect">
            <a:avLst/>
          </a:prstGeom>
          <a:noFill/>
        </p:spPr>
        <p:txBody>
          <a:bodyPr wrap="square" rtlCol="0">
            <a:spAutoFit/>
          </a:bodyPr>
          <a:lstStyle/>
          <a:p>
            <a:r>
              <a:rPr lang="es-ES" sz="2400" b="1" dirty="0"/>
              <a:t>Empresa: 	NEWSAN </a:t>
            </a:r>
          </a:p>
          <a:p>
            <a:r>
              <a:rPr lang="es-ES" sz="2400" b="1" dirty="0"/>
              <a:t>		OMAR Leila </a:t>
            </a:r>
            <a:endParaRPr lang="es-ES" sz="2400" b="1" dirty="0" smtClean="0"/>
          </a:p>
          <a:p>
            <a:endParaRPr lang="es-ES" sz="2400" b="1" dirty="0"/>
          </a:p>
          <a:p>
            <a:r>
              <a:rPr lang="es-ES" sz="2400" b="1" dirty="0"/>
              <a:t>Directivos: 	Centro POLITECNICO MALVINAS </a:t>
            </a:r>
            <a:r>
              <a:rPr lang="es-ES" sz="2400" b="1" dirty="0" smtClean="0"/>
              <a:t>ARGENTINA</a:t>
            </a:r>
          </a:p>
          <a:p>
            <a:endParaRPr lang="es-ES" sz="2400" b="1" dirty="0"/>
          </a:p>
          <a:p>
            <a:r>
              <a:rPr lang="es-ES" sz="2400" b="1" dirty="0" smtClean="0"/>
              <a:t>Profesores: 	BOGARIN Horacio</a:t>
            </a:r>
          </a:p>
          <a:p>
            <a:r>
              <a:rPr lang="es-ES" sz="2400" b="1" dirty="0" smtClean="0"/>
              <a:t>		PAEZ Silvana</a:t>
            </a:r>
          </a:p>
          <a:p>
            <a:r>
              <a:rPr lang="es-ES" sz="2400" b="1" dirty="0" smtClean="0"/>
              <a:t>		MAGALDI Federico </a:t>
            </a:r>
          </a:p>
          <a:p>
            <a:r>
              <a:rPr lang="es-ES" sz="2400" b="1" dirty="0" smtClean="0"/>
              <a:t>		AGUADO Cintia </a:t>
            </a:r>
          </a:p>
          <a:p>
            <a:r>
              <a:rPr lang="es-ES" sz="2400" b="1" dirty="0" smtClean="0"/>
              <a:t>		MIRABETE Martin</a:t>
            </a:r>
          </a:p>
          <a:p>
            <a:r>
              <a:rPr lang="es-ES" sz="2400" b="1" dirty="0" smtClean="0"/>
              <a:t>		ROMANO Fernando</a:t>
            </a:r>
          </a:p>
        </p:txBody>
      </p:sp>
      <p:pic>
        <p:nvPicPr>
          <p:cNvPr id="12" name="Imagen 11"/>
          <p:cNvPicPr>
            <a:picLocks noChangeAspect="1"/>
          </p:cNvPicPr>
          <p:nvPr/>
        </p:nvPicPr>
        <p:blipFill rotWithShape="1">
          <a:blip r:embed="rId5"/>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4193664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BD17532-19C4-8444-9A15-A523EADAA096}"/>
              </a:ext>
            </a:extLst>
          </p:cNvPr>
          <p:cNvSpPr txBox="1"/>
          <p:nvPr/>
        </p:nvSpPr>
        <p:spPr>
          <a:xfrm>
            <a:off x="3303563" y="3767195"/>
            <a:ext cx="5134707" cy="1015663"/>
          </a:xfrm>
          <a:prstGeom prst="rect">
            <a:avLst/>
          </a:prstGeom>
          <a:noFill/>
        </p:spPr>
        <p:txBody>
          <a:bodyPr wrap="square" rtlCol="0">
            <a:spAutoFit/>
          </a:bodyPr>
          <a:lstStyle/>
          <a:p>
            <a:r>
              <a:rPr lang="es-AR" sz="6000" b="1" dirty="0">
                <a:solidFill>
                  <a:schemeClr val="bg1"/>
                </a:solidFill>
                <a:latin typeface="Lato" panose="020F0502020204030203" pitchFamily="34" charset="77"/>
              </a:rPr>
              <a:t>Muchas gracias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462" y="-28137"/>
            <a:ext cx="1303606" cy="1345321"/>
          </a:xfrm>
          <a:prstGeom prst="rect">
            <a:avLst/>
          </a:prstGeom>
        </p:spPr>
      </p:pic>
      <p:pic>
        <p:nvPicPr>
          <p:cNvPr id="8" name="Imagen 7"/>
          <p:cNvPicPr>
            <a:picLocks noChangeAspect="1"/>
          </p:cNvPicPr>
          <p:nvPr/>
        </p:nvPicPr>
        <p:blipFill rotWithShape="1">
          <a:blip r:embed="rId3"/>
          <a:srcRect l="4161" t="50312" r="5862" b="9493"/>
          <a:stretch/>
        </p:blipFill>
        <p:spPr>
          <a:xfrm>
            <a:off x="1" y="6379230"/>
            <a:ext cx="12207630" cy="486296"/>
          </a:xfrm>
          <a:prstGeom prst="rect">
            <a:avLst/>
          </a:prstGeom>
        </p:spPr>
      </p:pic>
      <p:sp>
        <p:nvSpPr>
          <p:cNvPr id="9" name="CuadroTexto 8">
            <a:extLst>
              <a:ext uri="{FF2B5EF4-FFF2-40B4-BE49-F238E27FC236}">
                <a16:creationId xmlns:a16="http://schemas.microsoft.com/office/drawing/2014/main" id="{2A925595-0B37-3431-0D2A-F35BD4BA57DC}"/>
              </a:ext>
            </a:extLst>
          </p:cNvPr>
          <p:cNvSpPr txBox="1"/>
          <p:nvPr/>
        </p:nvSpPr>
        <p:spPr>
          <a:xfrm>
            <a:off x="4745502" y="5380989"/>
            <a:ext cx="2716627" cy="400110"/>
          </a:xfrm>
          <a:prstGeom prst="rect">
            <a:avLst/>
          </a:prstGeom>
          <a:solidFill>
            <a:schemeClr val="bg2">
              <a:lumMod val="1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s-AR" sz="2000" dirty="0">
                <a:solidFill>
                  <a:srgbClr val="FFFFFF"/>
                </a:solidFill>
                <a:latin typeface="Lato" panose="020F0502020204030203"/>
              </a:rPr>
              <a:t>E</a:t>
            </a:r>
            <a:r>
              <a:rPr lang="es-AR" sz="2000" dirty="0" smtClean="0">
                <a:solidFill>
                  <a:srgbClr val="FFFFFF"/>
                </a:solidFill>
                <a:latin typeface="Lato" panose="020F0502020204030203"/>
              </a:rPr>
              <a:t>quipo </a:t>
            </a:r>
            <a:r>
              <a:rPr lang="es-AR" sz="2000" dirty="0">
                <a:solidFill>
                  <a:srgbClr val="FFFFFF"/>
                </a:solidFill>
                <a:latin typeface="Lato" panose="020F0502020204030203"/>
              </a:rPr>
              <a:t>Nº 5 </a:t>
            </a:r>
            <a:r>
              <a:rPr lang="es-AR" sz="2000" dirty="0" smtClean="0">
                <a:solidFill>
                  <a:srgbClr val="FFFFFF"/>
                </a:solidFill>
                <a:latin typeface="Lato" panose="020F0502020204030203"/>
              </a:rPr>
              <a:t>– Newsan 2</a:t>
            </a:r>
            <a:endParaRPr lang="es-AR" sz="2000" dirty="0">
              <a:solidFill>
                <a:schemeClr val="bg1"/>
              </a:solidFill>
              <a:latin typeface="Lato" panose="020F0502020204030203"/>
            </a:endParaRPr>
          </a:p>
        </p:txBody>
      </p:sp>
      <p:sp>
        <p:nvSpPr>
          <p:cNvPr id="7" name="CuadroTexto 6">
            <a:extLst>
              <a:ext uri="{FF2B5EF4-FFF2-40B4-BE49-F238E27FC236}">
                <a16:creationId xmlns:a16="http://schemas.microsoft.com/office/drawing/2014/main" id="{EBD17532-19C4-8444-9A15-A523EADAA096}"/>
              </a:ext>
            </a:extLst>
          </p:cNvPr>
          <p:cNvSpPr txBox="1"/>
          <p:nvPr/>
        </p:nvSpPr>
        <p:spPr>
          <a:xfrm>
            <a:off x="2434016" y="1863049"/>
            <a:ext cx="6873803" cy="1323439"/>
          </a:xfrm>
          <a:prstGeom prst="rect">
            <a:avLst/>
          </a:prstGeom>
          <a:noFill/>
        </p:spPr>
        <p:txBody>
          <a:bodyPr wrap="square" rtlCol="0">
            <a:spAutoFit/>
          </a:bodyPr>
          <a:lstStyle/>
          <a:p>
            <a:pPr algn="just"/>
            <a:r>
              <a:rPr lang="es-ES" sz="4000" b="1" dirty="0" smtClean="0">
                <a:solidFill>
                  <a:schemeClr val="bg1"/>
                </a:solidFill>
                <a:latin typeface="Lato" panose="020F0502020204030203" pitchFamily="34" charset="77"/>
              </a:rPr>
              <a:t>Abrimos este espacio para dudas, consulta o comentarios</a:t>
            </a:r>
            <a:endParaRPr lang="es-AR" sz="4000" b="1" dirty="0">
              <a:solidFill>
                <a:schemeClr val="bg1"/>
              </a:solidFill>
              <a:latin typeface="Lato" panose="020F0502020204030203" pitchFamily="34" charset="77"/>
            </a:endParaRPr>
          </a:p>
        </p:txBody>
      </p:sp>
    </p:spTree>
    <p:extLst>
      <p:ext uri="{BB962C8B-B14F-4D97-AF65-F5344CB8AC3E}">
        <p14:creationId xmlns:p14="http://schemas.microsoft.com/office/powerpoint/2010/main" val="2337065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7A32E2F-A4AD-82D6-5C34-DEB66AE2C2E9}"/>
              </a:ext>
            </a:extLst>
          </p:cNvPr>
          <p:cNvSpPr txBox="1"/>
          <p:nvPr/>
        </p:nvSpPr>
        <p:spPr>
          <a:xfrm>
            <a:off x="1773359" y="981060"/>
            <a:ext cx="7618889" cy="461665"/>
          </a:xfrm>
          <a:prstGeom prst="rect">
            <a:avLst/>
          </a:prstGeom>
          <a:noFill/>
        </p:spPr>
        <p:txBody>
          <a:bodyPr wrap="square" rtlCol="0">
            <a:spAutoFit/>
          </a:bodyPr>
          <a:lstStyle/>
          <a:p>
            <a:r>
              <a:rPr lang="es-ES" sz="2400" b="1" dirty="0" smtClean="0">
                <a:solidFill>
                  <a:srgbClr val="D70007"/>
                </a:solidFill>
                <a:latin typeface="Lato" panose="020F0502020204030203" pitchFamily="34" charset="77"/>
              </a:rPr>
              <a:t>01. EQUIPO Nº 5 – Prácticas Profesionalizantes 1</a:t>
            </a:r>
            <a:endParaRPr lang="es-AR" sz="2000" b="1" dirty="0">
              <a:solidFill>
                <a:srgbClr val="D70007"/>
              </a:solidFill>
              <a:latin typeface="Lato" panose="020F0502020204030203" pitchFamily="34" charset="77"/>
            </a:endParaRPr>
          </a:p>
        </p:txBody>
      </p:sp>
      <p:pic>
        <p:nvPicPr>
          <p:cNvPr id="5" name="Imagen 4">
            <a:extLst>
              <a:ext uri="{FF2B5EF4-FFF2-40B4-BE49-F238E27FC236}">
                <a16:creationId xmlns:a16="http://schemas.microsoft.com/office/drawing/2014/main" id="{CAD72B46-176C-24D4-45B7-70EE67441F18}"/>
              </a:ext>
            </a:extLst>
          </p:cNvPr>
          <p:cNvPicPr>
            <a:picLocks noChangeAspect="1"/>
          </p:cNvPicPr>
          <p:nvPr/>
        </p:nvPicPr>
        <p:blipFill rotWithShape="1">
          <a:blip r:embed="rId2">
            <a:extLst>
              <a:ext uri="{28A0092B-C50C-407E-A947-70E740481C1C}">
                <a14:useLocalDpi xmlns:a14="http://schemas.microsoft.com/office/drawing/2010/main" val="0"/>
              </a:ext>
            </a:extLst>
          </a:blip>
          <a:srcRect l="5464" t="20291" r="4707" b="5922"/>
          <a:stretch/>
        </p:blipFill>
        <p:spPr>
          <a:xfrm>
            <a:off x="1093972" y="1500214"/>
            <a:ext cx="2379527" cy="3386999"/>
          </a:xfrm>
          <a:prstGeom prst="rect">
            <a:avLst/>
          </a:prstGeom>
        </p:spPr>
      </p:pic>
      <p:sp>
        <p:nvSpPr>
          <p:cNvPr id="16" name="Rectángulo 15">
            <a:extLst>
              <a:ext uri="{FF2B5EF4-FFF2-40B4-BE49-F238E27FC236}">
                <a16:creationId xmlns:a16="http://schemas.microsoft.com/office/drawing/2014/main" id="{50CA6154-6D38-DDF5-6DF7-1E9D12085055}"/>
              </a:ext>
            </a:extLst>
          </p:cNvPr>
          <p:cNvSpPr/>
          <p:nvPr/>
        </p:nvSpPr>
        <p:spPr>
          <a:xfrm>
            <a:off x="1092200" y="4871300"/>
            <a:ext cx="2385400"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CuadroTexto 16">
            <a:extLst>
              <a:ext uri="{FF2B5EF4-FFF2-40B4-BE49-F238E27FC236}">
                <a16:creationId xmlns:a16="http://schemas.microsoft.com/office/drawing/2014/main" id="{2320F717-A978-229A-D0D2-0E04FAD3B558}"/>
              </a:ext>
            </a:extLst>
          </p:cNvPr>
          <p:cNvSpPr txBox="1"/>
          <p:nvPr/>
        </p:nvSpPr>
        <p:spPr>
          <a:xfrm>
            <a:off x="1154558" y="5021179"/>
            <a:ext cx="2252104" cy="615553"/>
          </a:xfrm>
          <a:prstGeom prst="rect">
            <a:avLst/>
          </a:prstGeom>
          <a:noFill/>
        </p:spPr>
        <p:txBody>
          <a:bodyPr wrap="square" rtlCol="0">
            <a:spAutoFit/>
          </a:bodyPr>
          <a:lstStyle/>
          <a:p>
            <a:pPr algn="ctr"/>
            <a:r>
              <a:rPr lang="es-ES" sz="1700" dirty="0" smtClean="0">
                <a:solidFill>
                  <a:schemeClr val="bg1"/>
                </a:solidFill>
                <a:latin typeface="Lato" panose="020F0502020204030203" pitchFamily="34" charset="77"/>
              </a:rPr>
              <a:t>Líder del Proyecto</a:t>
            </a:r>
          </a:p>
          <a:p>
            <a:pPr algn="ctr"/>
            <a:r>
              <a:rPr lang="es-ES" sz="1700" dirty="0" smtClean="0">
                <a:solidFill>
                  <a:schemeClr val="bg1"/>
                </a:solidFill>
                <a:latin typeface="Lato" panose="020F0502020204030203" pitchFamily="34" charset="77"/>
              </a:rPr>
              <a:t>Comunicador suplente</a:t>
            </a:r>
            <a:endParaRPr lang="es-AR" sz="1700" dirty="0">
              <a:solidFill>
                <a:schemeClr val="bg1"/>
              </a:solidFill>
              <a:latin typeface="Lato" panose="020F0502020204030203" pitchFamily="34" charset="77"/>
            </a:endParaRPr>
          </a:p>
        </p:txBody>
      </p:sp>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grpSp>
        <p:nvGrpSpPr>
          <p:cNvPr id="10" name="Grupo 9"/>
          <p:cNvGrpSpPr/>
          <p:nvPr/>
        </p:nvGrpSpPr>
        <p:grpSpPr>
          <a:xfrm>
            <a:off x="6173184" y="1515231"/>
            <a:ext cx="2387616" cy="4278715"/>
            <a:chOff x="6173184" y="1529299"/>
            <a:chExt cx="2387616" cy="4278715"/>
          </a:xfrm>
        </p:grpSpPr>
        <p:pic>
          <p:nvPicPr>
            <p:cNvPr id="7" name="Imagen 6">
              <a:extLst>
                <a:ext uri="{FF2B5EF4-FFF2-40B4-BE49-F238E27FC236}">
                  <a16:creationId xmlns:a16="http://schemas.microsoft.com/office/drawing/2014/main" id="{B4975298-1709-4CDC-885A-820A902880BD}"/>
                </a:ext>
              </a:extLst>
            </p:cNvPr>
            <p:cNvPicPr>
              <a:picLocks noChangeAspect="1"/>
            </p:cNvPicPr>
            <p:nvPr/>
          </p:nvPicPr>
          <p:blipFill rotWithShape="1">
            <a:blip r:embed="rId4">
              <a:extLst>
                <a:ext uri="{28A0092B-C50C-407E-A947-70E740481C1C}">
                  <a14:useLocalDpi xmlns:a14="http://schemas.microsoft.com/office/drawing/2010/main" val="0"/>
                </a:ext>
              </a:extLst>
            </a:blip>
            <a:srcRect t="13107"/>
            <a:stretch/>
          </p:blipFill>
          <p:spPr>
            <a:xfrm>
              <a:off x="6175400" y="1529299"/>
              <a:ext cx="2373387" cy="2929958"/>
            </a:xfrm>
            <a:prstGeom prst="rect">
              <a:avLst/>
            </a:prstGeom>
          </p:spPr>
        </p:pic>
        <p:sp>
          <p:nvSpPr>
            <p:cNvPr id="20" name="Rectángulo 19">
              <a:extLst>
                <a:ext uri="{FF2B5EF4-FFF2-40B4-BE49-F238E27FC236}">
                  <a16:creationId xmlns:a16="http://schemas.microsoft.com/office/drawing/2014/main" id="{A6425314-1500-4912-A856-643D4FF95BD8}"/>
                </a:ext>
              </a:extLst>
            </p:cNvPr>
            <p:cNvSpPr/>
            <p:nvPr/>
          </p:nvSpPr>
          <p:spPr>
            <a:xfrm>
              <a:off x="6175400" y="4871300"/>
              <a:ext cx="2385400"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1" name="CuadroTexto 20">
              <a:extLst>
                <a:ext uri="{FF2B5EF4-FFF2-40B4-BE49-F238E27FC236}">
                  <a16:creationId xmlns:a16="http://schemas.microsoft.com/office/drawing/2014/main" id="{3E84F1A7-5AD3-C5AE-E58C-91BD60C65CB4}"/>
                </a:ext>
              </a:extLst>
            </p:cNvPr>
            <p:cNvSpPr txBox="1"/>
            <p:nvPr/>
          </p:nvSpPr>
          <p:spPr>
            <a:xfrm>
              <a:off x="6262985" y="5044261"/>
              <a:ext cx="2196000" cy="615553"/>
            </a:xfrm>
            <a:prstGeom prst="rect">
              <a:avLst/>
            </a:prstGeom>
            <a:noFill/>
          </p:spPr>
          <p:txBody>
            <a:bodyPr wrap="square" rtlCol="0">
              <a:spAutoFit/>
            </a:bodyPr>
            <a:lstStyle/>
            <a:p>
              <a:pPr algn="ctr"/>
              <a:r>
                <a:rPr lang="es-ES" sz="1700" dirty="0" smtClean="0">
                  <a:solidFill>
                    <a:schemeClr val="bg1"/>
                  </a:solidFill>
                  <a:latin typeface="Lato" panose="020F0502020204030203" pitchFamily="34" charset="77"/>
                </a:rPr>
                <a:t>Experto en sistemas</a:t>
              </a:r>
            </a:p>
            <a:p>
              <a:pPr algn="ctr"/>
              <a:r>
                <a:rPr lang="es-ES" sz="1700" dirty="0" smtClean="0">
                  <a:solidFill>
                    <a:schemeClr val="bg1"/>
                  </a:solidFill>
                  <a:latin typeface="Lato" panose="020F0502020204030203" pitchFamily="34" charset="77"/>
                </a:rPr>
                <a:t>Analista de Datos</a:t>
              </a:r>
              <a:endParaRPr lang="es-AR" sz="1700" dirty="0">
                <a:solidFill>
                  <a:schemeClr val="bg1"/>
                </a:solidFill>
                <a:latin typeface="Lato" panose="020F0502020204030203" pitchFamily="34" charset="77"/>
              </a:endParaRPr>
            </a:p>
          </p:txBody>
        </p:sp>
        <p:sp>
          <p:nvSpPr>
            <p:cNvPr id="3" name="Rectángulo 2"/>
            <p:cNvSpPr/>
            <p:nvPr/>
          </p:nvSpPr>
          <p:spPr>
            <a:xfrm>
              <a:off x="6173184" y="4459257"/>
              <a:ext cx="2375603"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0000"/>
                  </a:solidFill>
                  <a:latin typeface="Lato" panose="020F0502020204030203" pitchFamily="34" charset="77"/>
                </a:rPr>
                <a:t>CRISTIAN COUTO </a:t>
              </a:r>
            </a:p>
          </p:txBody>
        </p:sp>
      </p:grpSp>
      <p:grpSp>
        <p:nvGrpSpPr>
          <p:cNvPr id="2" name="Grupo 1"/>
          <p:cNvGrpSpPr/>
          <p:nvPr/>
        </p:nvGrpSpPr>
        <p:grpSpPr>
          <a:xfrm>
            <a:off x="8707579" y="1501164"/>
            <a:ext cx="2409765" cy="4278714"/>
            <a:chOff x="8707579" y="1529300"/>
            <a:chExt cx="2409765" cy="4278714"/>
          </a:xfrm>
        </p:grpSpPr>
        <p:pic>
          <p:nvPicPr>
            <p:cNvPr id="8" name="Imagen 7">
              <a:extLst>
                <a:ext uri="{FF2B5EF4-FFF2-40B4-BE49-F238E27FC236}">
                  <a16:creationId xmlns:a16="http://schemas.microsoft.com/office/drawing/2014/main" id="{DA10B72E-539A-8994-28F8-6B79A28EF366}"/>
                </a:ext>
              </a:extLst>
            </p:cNvPr>
            <p:cNvPicPr>
              <a:picLocks noChangeAspect="1"/>
            </p:cNvPicPr>
            <p:nvPr/>
          </p:nvPicPr>
          <p:blipFill rotWithShape="1">
            <a:blip r:embed="rId5">
              <a:extLst>
                <a:ext uri="{28A0092B-C50C-407E-A947-70E740481C1C}">
                  <a14:useLocalDpi xmlns:a14="http://schemas.microsoft.com/office/drawing/2010/main" val="0"/>
                </a:ext>
              </a:extLst>
            </a:blip>
            <a:srcRect l="14999" r="8016" b="14600"/>
            <a:stretch/>
          </p:blipFill>
          <p:spPr>
            <a:xfrm>
              <a:off x="8722991" y="1529300"/>
              <a:ext cx="2368781" cy="3357914"/>
            </a:xfrm>
            <a:prstGeom prst="rect">
              <a:avLst/>
            </a:prstGeom>
          </p:spPr>
        </p:pic>
        <p:sp>
          <p:nvSpPr>
            <p:cNvPr id="11" name="Rectángulo 10">
              <a:extLst>
                <a:ext uri="{FF2B5EF4-FFF2-40B4-BE49-F238E27FC236}">
                  <a16:creationId xmlns:a16="http://schemas.microsoft.com/office/drawing/2014/main" id="{ED16B63E-C43C-B52C-6923-22A63263D928}"/>
                </a:ext>
              </a:extLst>
            </p:cNvPr>
            <p:cNvSpPr/>
            <p:nvPr/>
          </p:nvSpPr>
          <p:spPr>
            <a:xfrm>
              <a:off x="8707579" y="4871300"/>
              <a:ext cx="2387621"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CuadroTexto 14">
              <a:extLst>
                <a:ext uri="{FF2B5EF4-FFF2-40B4-BE49-F238E27FC236}">
                  <a16:creationId xmlns:a16="http://schemas.microsoft.com/office/drawing/2014/main" id="{6DF8254F-B213-BDA5-47CC-A7EB94EE4ACC}"/>
                </a:ext>
              </a:extLst>
            </p:cNvPr>
            <p:cNvSpPr txBox="1"/>
            <p:nvPr/>
          </p:nvSpPr>
          <p:spPr>
            <a:xfrm>
              <a:off x="8707579" y="5033058"/>
              <a:ext cx="2409765" cy="600164"/>
            </a:xfrm>
            <a:prstGeom prst="rect">
              <a:avLst/>
            </a:prstGeom>
            <a:noFill/>
          </p:spPr>
          <p:txBody>
            <a:bodyPr wrap="square" rtlCol="0">
              <a:spAutoFit/>
            </a:bodyPr>
            <a:lstStyle/>
            <a:p>
              <a:pPr algn="ctr"/>
              <a:r>
                <a:rPr lang="es-ES" sz="1600" dirty="0" smtClean="0">
                  <a:solidFill>
                    <a:schemeClr val="bg1"/>
                  </a:solidFill>
                  <a:latin typeface="Lato" panose="020F0502020204030203" pitchFamily="34" charset="77"/>
                </a:rPr>
                <a:t>Coordinadora de Recursos</a:t>
              </a:r>
            </a:p>
            <a:p>
              <a:pPr algn="ctr"/>
              <a:r>
                <a:rPr lang="es-ES" sz="1700" dirty="0" smtClean="0">
                  <a:solidFill>
                    <a:schemeClr val="bg1"/>
                  </a:solidFill>
                  <a:latin typeface="Lato" panose="020F0502020204030203" pitchFamily="34" charset="77"/>
                </a:rPr>
                <a:t>Diseñadora Grafica</a:t>
              </a:r>
              <a:endParaRPr lang="es-AR" sz="1700" dirty="0">
                <a:solidFill>
                  <a:schemeClr val="bg1"/>
                </a:solidFill>
                <a:latin typeface="Lato" panose="020F0502020204030203" pitchFamily="34" charset="77"/>
              </a:endParaRPr>
            </a:p>
          </p:txBody>
        </p:sp>
        <p:sp>
          <p:nvSpPr>
            <p:cNvPr id="23" name="Rectángulo 22"/>
            <p:cNvSpPr/>
            <p:nvPr/>
          </p:nvSpPr>
          <p:spPr>
            <a:xfrm>
              <a:off x="8710959" y="4464760"/>
              <a:ext cx="2380814"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0000"/>
                  </a:solidFill>
                  <a:latin typeface="Lato" panose="020F0502020204030203" pitchFamily="34" charset="77"/>
                </a:rPr>
                <a:t>BELEN PADRON</a:t>
              </a:r>
            </a:p>
          </p:txBody>
        </p:sp>
      </p:grpSp>
      <p:grpSp>
        <p:nvGrpSpPr>
          <p:cNvPr id="12" name="Grupo 11"/>
          <p:cNvGrpSpPr/>
          <p:nvPr/>
        </p:nvGrpSpPr>
        <p:grpSpPr>
          <a:xfrm>
            <a:off x="3628066" y="1493965"/>
            <a:ext cx="2411573" cy="4278715"/>
            <a:chOff x="3628066" y="1529299"/>
            <a:chExt cx="2411573" cy="4278715"/>
          </a:xfrm>
        </p:grpSpPr>
        <p:pic>
          <p:nvPicPr>
            <p:cNvPr id="6" name="Imagen 5">
              <a:extLst>
                <a:ext uri="{FF2B5EF4-FFF2-40B4-BE49-F238E27FC236}">
                  <a16:creationId xmlns:a16="http://schemas.microsoft.com/office/drawing/2014/main" id="{4C0E7951-FC26-3CD9-7008-BFECFFEC22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066" y="1529299"/>
              <a:ext cx="2370913" cy="3357915"/>
            </a:xfrm>
            <a:prstGeom prst="rect">
              <a:avLst/>
            </a:prstGeom>
          </p:spPr>
        </p:pic>
        <p:sp>
          <p:nvSpPr>
            <p:cNvPr id="18" name="Rectángulo 17">
              <a:extLst>
                <a:ext uri="{FF2B5EF4-FFF2-40B4-BE49-F238E27FC236}">
                  <a16:creationId xmlns:a16="http://schemas.microsoft.com/office/drawing/2014/main" id="{6B459D4C-9645-9EE2-75A7-3564DA117F8F}"/>
                </a:ext>
              </a:extLst>
            </p:cNvPr>
            <p:cNvSpPr/>
            <p:nvPr/>
          </p:nvSpPr>
          <p:spPr>
            <a:xfrm>
              <a:off x="3633800" y="4871300"/>
              <a:ext cx="2385400" cy="936714"/>
            </a:xfrm>
            <a:prstGeom prst="rect">
              <a:avLst/>
            </a:prstGeom>
            <a:solidFill>
              <a:srgbClr val="D70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CuadroTexto 18">
              <a:extLst>
                <a:ext uri="{FF2B5EF4-FFF2-40B4-BE49-F238E27FC236}">
                  <a16:creationId xmlns:a16="http://schemas.microsoft.com/office/drawing/2014/main" id="{837B426C-7A1E-72C3-0552-A7658B498FF4}"/>
                </a:ext>
              </a:extLst>
            </p:cNvPr>
            <p:cNvSpPr txBox="1"/>
            <p:nvPr/>
          </p:nvSpPr>
          <p:spPr>
            <a:xfrm>
              <a:off x="3633800" y="5019730"/>
              <a:ext cx="2405839" cy="569387"/>
            </a:xfrm>
            <a:prstGeom prst="rect">
              <a:avLst/>
            </a:prstGeom>
            <a:noFill/>
          </p:spPr>
          <p:txBody>
            <a:bodyPr wrap="square" rtlCol="0">
              <a:spAutoFit/>
            </a:bodyPr>
            <a:lstStyle/>
            <a:p>
              <a:pPr algn="ctr"/>
              <a:r>
                <a:rPr lang="es-ES" sz="1700" dirty="0" smtClean="0">
                  <a:solidFill>
                    <a:schemeClr val="bg1"/>
                  </a:solidFill>
                  <a:latin typeface="Lato" panose="020F0502020204030203" pitchFamily="34" charset="77"/>
                </a:rPr>
                <a:t>Comunicadora </a:t>
              </a:r>
            </a:p>
            <a:p>
              <a:r>
                <a:rPr lang="es-ES" sz="1400" dirty="0" smtClean="0">
                  <a:solidFill>
                    <a:schemeClr val="bg1"/>
                  </a:solidFill>
                  <a:latin typeface="Lato" panose="020F0502020204030203" pitchFamily="34" charset="77"/>
                </a:rPr>
                <a:t>Diseñadora de Visualizaciones</a:t>
              </a:r>
              <a:endParaRPr lang="es-AR" sz="1400" dirty="0">
                <a:solidFill>
                  <a:schemeClr val="bg1"/>
                </a:solidFill>
                <a:latin typeface="Lato" panose="020F0502020204030203" pitchFamily="34" charset="77"/>
              </a:endParaRPr>
            </a:p>
          </p:txBody>
        </p:sp>
        <p:sp>
          <p:nvSpPr>
            <p:cNvPr id="24" name="Rectángulo 23"/>
            <p:cNvSpPr/>
            <p:nvPr/>
          </p:nvSpPr>
          <p:spPr>
            <a:xfrm>
              <a:off x="3635672" y="4459256"/>
              <a:ext cx="2375603"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FF0000"/>
                  </a:solidFill>
                  <a:latin typeface="Lato" panose="020F0502020204030203" pitchFamily="34" charset="77"/>
                </a:rPr>
                <a:t>BARBARA RIGONI</a:t>
              </a:r>
            </a:p>
          </p:txBody>
        </p:sp>
      </p:grpSp>
      <p:sp>
        <p:nvSpPr>
          <p:cNvPr id="25" name="Rectángulo 24"/>
          <p:cNvSpPr/>
          <p:nvPr/>
        </p:nvSpPr>
        <p:spPr>
          <a:xfrm>
            <a:off x="1092200" y="4464538"/>
            <a:ext cx="2387459" cy="412043"/>
          </a:xfrm>
          <a:prstGeom prst="rect">
            <a:avLst/>
          </a:prstGeom>
          <a:solidFill>
            <a:srgbClr val="B4B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rgbClr val="FF0000"/>
                </a:solidFill>
                <a:latin typeface="Lato" panose="020F0502020204030203" pitchFamily="34" charset="77"/>
              </a:rPr>
              <a:t>RAMIRO PINEDO </a:t>
            </a:r>
          </a:p>
        </p:txBody>
      </p:sp>
      <p:sp>
        <p:nvSpPr>
          <p:cNvPr id="27" name="CuadroTexto 26">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pic>
        <p:nvPicPr>
          <p:cNvPr id="29" name="Imagen 28"/>
          <p:cNvPicPr>
            <a:picLocks noChangeAspect="1"/>
          </p:cNvPicPr>
          <p:nvPr/>
        </p:nvPicPr>
        <p:blipFill rotWithShape="1">
          <a:blip r:embed="rId7"/>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2365186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7A32E2F-A4AD-82D6-5C34-DEB66AE2C2E9}"/>
              </a:ext>
            </a:extLst>
          </p:cNvPr>
          <p:cNvSpPr txBox="1"/>
          <p:nvPr/>
        </p:nvSpPr>
        <p:spPr>
          <a:xfrm>
            <a:off x="1058620" y="1764455"/>
            <a:ext cx="3819480" cy="523220"/>
          </a:xfrm>
          <a:prstGeom prst="rect">
            <a:avLst/>
          </a:prstGeom>
          <a:noFill/>
        </p:spPr>
        <p:txBody>
          <a:bodyPr wrap="square" rtlCol="0">
            <a:spAutoFit/>
          </a:bodyPr>
          <a:lstStyle/>
          <a:p>
            <a:r>
              <a:rPr lang="es-AR" sz="2800" b="1" dirty="0" smtClean="0">
                <a:solidFill>
                  <a:srgbClr val="D70007"/>
                </a:solidFill>
                <a:latin typeface="Lato" panose="020F0502020204030203" pitchFamily="34" charset="77"/>
              </a:rPr>
              <a:t>02. Introducción</a:t>
            </a:r>
            <a:endParaRPr lang="es-AR" sz="2800" b="1" dirty="0">
              <a:solidFill>
                <a:srgbClr val="D70007"/>
              </a:solidFill>
              <a:latin typeface="Lato" panose="020F0502020204030203" pitchFamily="34" charset="77"/>
            </a:endParaRPr>
          </a:p>
        </p:txBody>
      </p:sp>
      <p:sp>
        <p:nvSpPr>
          <p:cNvPr id="3" name="CuadroTexto 2">
            <a:extLst>
              <a:ext uri="{FF2B5EF4-FFF2-40B4-BE49-F238E27FC236}">
                <a16:creationId xmlns:a16="http://schemas.microsoft.com/office/drawing/2014/main" id="{0F9D7329-1BEB-8EF4-AB91-310367D63F84}"/>
              </a:ext>
            </a:extLst>
          </p:cNvPr>
          <p:cNvSpPr txBox="1"/>
          <p:nvPr/>
        </p:nvSpPr>
        <p:spPr>
          <a:xfrm>
            <a:off x="1058619" y="2676075"/>
            <a:ext cx="9604691" cy="2246769"/>
          </a:xfrm>
          <a:prstGeom prst="rect">
            <a:avLst/>
          </a:prstGeom>
          <a:noFill/>
        </p:spPr>
        <p:txBody>
          <a:bodyPr wrap="square">
            <a:spAutoFit/>
          </a:bodyPr>
          <a:lstStyle/>
          <a:p>
            <a:pPr algn="just"/>
            <a:r>
              <a:rPr lang="es-ES" sz="2800" b="1" dirty="0" smtClean="0">
                <a:latin typeface="Lato Light" panose="020F0302020204030203" pitchFamily="34" charset="77"/>
              </a:rPr>
              <a:t>En </a:t>
            </a:r>
            <a:r>
              <a:rPr lang="es-ES" sz="2800" b="1" dirty="0">
                <a:latin typeface="Lato Light" panose="020F0302020204030203" pitchFamily="34" charset="77"/>
              </a:rPr>
              <a:t>este PPT estaremos plasmando el trabajo del </a:t>
            </a:r>
            <a:r>
              <a:rPr lang="es-ES" sz="2800" b="1" dirty="0" smtClean="0">
                <a:latin typeface="Lato Light" panose="020F0302020204030203" pitchFamily="34" charset="77"/>
              </a:rPr>
              <a:t>equipo Newsan 2. </a:t>
            </a:r>
            <a:r>
              <a:rPr lang="es-ES" sz="2800" b="1" dirty="0">
                <a:latin typeface="Lato Light" panose="020F0302020204030203" pitchFamily="34" charset="77"/>
              </a:rPr>
              <a:t>Desde el inicio del proyecto, los </a:t>
            </a:r>
            <a:r>
              <a:rPr lang="es-ES" sz="2800" b="1" dirty="0" smtClean="0">
                <a:latin typeface="Lato Light" panose="020F0302020204030203" pitchFamily="34" charset="77"/>
              </a:rPr>
              <a:t>desafíos </a:t>
            </a:r>
            <a:r>
              <a:rPr lang="es-ES" sz="2800" b="1" dirty="0">
                <a:latin typeface="Lato Light" panose="020F0302020204030203" pitchFamily="34" charset="77"/>
              </a:rPr>
              <a:t>atravesados y las conclusiones arrojadas tras los análisis, transformaciones y visualizaciones de los datos </a:t>
            </a:r>
            <a:r>
              <a:rPr lang="es-ES" sz="2800" b="1" dirty="0" smtClean="0">
                <a:latin typeface="Lato Light" panose="020F0302020204030203" pitchFamily="34" charset="77"/>
              </a:rPr>
              <a:t>proporcionados en su origen </a:t>
            </a:r>
            <a:r>
              <a:rPr lang="es-ES" sz="2800" b="1" dirty="0">
                <a:latin typeface="Lato Light" panose="020F0302020204030203" pitchFamily="34" charset="77"/>
              </a:rPr>
              <a:t>por la empresa </a:t>
            </a:r>
            <a:r>
              <a:rPr lang="es-ES" sz="2800" b="1" dirty="0" smtClean="0">
                <a:latin typeface="Lato Light" panose="020F0302020204030203" pitchFamily="34" charset="77"/>
              </a:rPr>
              <a:t>NEWSAN.</a:t>
            </a:r>
            <a:endParaRPr lang="es-AR" sz="2800" b="1" dirty="0">
              <a:latin typeface="Lato Light" panose="020F0302020204030203" pitchFamily="34" charset="77"/>
            </a:endParaRPr>
          </a:p>
        </p:txBody>
      </p:sp>
      <p:pic>
        <p:nvPicPr>
          <p:cNvPr id="7" name="Imagen 6"/>
          <p:cNvPicPr>
            <a:picLocks noChangeAspect="1"/>
          </p:cNvPicPr>
          <p:nvPr/>
        </p:nvPicPr>
        <p:blipFill>
          <a:blip r:embed="rId2"/>
          <a:stretch>
            <a:fillRect/>
          </a:stretch>
        </p:blipFill>
        <p:spPr>
          <a:xfrm>
            <a:off x="10812540" y="70336"/>
            <a:ext cx="1004322" cy="436101"/>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0" name="Marcador de número de diapositiva 1"/>
          <p:cNvSpPr txBox="1">
            <a:spLocks/>
          </p:cNvSpPr>
          <p:nvPr/>
        </p:nvSpPr>
        <p:spPr>
          <a:xfrm>
            <a:off x="9144001" y="6394399"/>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sz="1200" dirty="0">
                <a:latin typeface="Assistant Medium" pitchFamily="2" charset="-79"/>
                <a:cs typeface="Assistant Medium" pitchFamily="2" charset="-79"/>
              </a:rPr>
              <a:t>4</a:t>
            </a:r>
            <a:endParaRPr lang="es-AR" sz="1200" dirty="0">
              <a:latin typeface="Assistant Medium" pitchFamily="2" charset="-79"/>
              <a:cs typeface="Assistant Medium" pitchFamily="2" charset="-79"/>
            </a:endParaRPr>
          </a:p>
        </p:txBody>
      </p:sp>
      <p:sp>
        <p:nvSpPr>
          <p:cNvPr id="11" name="CuadroTexto 10">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2" name="Rectángulo redondeado 11"/>
          <p:cNvSpPr/>
          <p:nvPr/>
        </p:nvSpPr>
        <p:spPr>
          <a:xfrm>
            <a:off x="0" y="6540661"/>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139787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Imagen 13"/>
          <p:cNvPicPr>
            <a:picLocks noChangeAspect="1"/>
          </p:cNvPicPr>
          <p:nvPr/>
        </p:nvPicPr>
        <p:blipFill rotWithShape="1">
          <a:blip r:embed="rId3"/>
          <a:srcRect l="-20729" b="-8726"/>
          <a:stretch/>
        </p:blipFill>
        <p:spPr>
          <a:xfrm>
            <a:off x="-633352" y="3651447"/>
            <a:ext cx="3662306" cy="3507638"/>
          </a:xfrm>
          <a:prstGeom prst="ellipse">
            <a:avLst/>
          </a:prstGeom>
          <a:ln w="63500" cap="rnd">
            <a:noFill/>
          </a:ln>
          <a:effectLst>
            <a:softEdge rad="0"/>
          </a:effectLst>
          <a:scene3d>
            <a:camera prst="orthographicFront"/>
            <a:lightRig rig="contrasting" dir="t">
              <a:rot lat="0" lon="0" rev="0"/>
            </a:lightRig>
          </a:scene3d>
          <a:sp3d>
            <a:bevelT w="0" h="0"/>
            <a:contourClr>
              <a:srgbClr val="333333"/>
            </a:contourClr>
          </a:sp3d>
        </p:spPr>
      </p:pic>
      <p:pic>
        <p:nvPicPr>
          <p:cNvPr id="11" name="Imagen 10"/>
          <p:cNvPicPr>
            <a:picLocks noChangeAspect="1"/>
          </p:cNvPicPr>
          <p:nvPr/>
        </p:nvPicPr>
        <p:blipFill>
          <a:blip r:embed="rId4"/>
          <a:stretch>
            <a:fillRect/>
          </a:stretch>
        </p:blipFill>
        <p:spPr>
          <a:xfrm>
            <a:off x="10846191" y="96254"/>
            <a:ext cx="942535" cy="438749"/>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7" name="CuadroTexto 6">
            <a:extLst>
              <a:ext uri="{FF2B5EF4-FFF2-40B4-BE49-F238E27FC236}">
                <a16:creationId xmlns:a16="http://schemas.microsoft.com/office/drawing/2014/main" id="{40E22E53-E3F7-1437-652D-586BDC99A7F8}"/>
              </a:ext>
            </a:extLst>
          </p:cNvPr>
          <p:cNvSpPr txBox="1"/>
          <p:nvPr/>
        </p:nvSpPr>
        <p:spPr>
          <a:xfrm>
            <a:off x="2909683" y="591360"/>
            <a:ext cx="6372634" cy="523220"/>
          </a:xfrm>
          <a:prstGeom prst="rect">
            <a:avLst/>
          </a:prstGeom>
          <a:noFill/>
        </p:spPr>
        <p:txBody>
          <a:bodyPr wrap="square" rtlCol="0">
            <a:spAutoFit/>
          </a:bodyPr>
          <a:lstStyle/>
          <a:p>
            <a:r>
              <a:rPr lang="es-AR" sz="2800" b="1" dirty="0" smtClean="0">
                <a:solidFill>
                  <a:srgbClr val="FF0000"/>
                </a:solidFill>
                <a:latin typeface="Lato" panose="020F0502020204030203" pitchFamily="34" charset="77"/>
              </a:rPr>
              <a:t>03. Reseña Histórica de la Empresa </a:t>
            </a:r>
            <a:endParaRPr lang="es-AR" sz="2800" b="1" dirty="0">
              <a:solidFill>
                <a:srgbClr val="FF0000"/>
              </a:solidFill>
              <a:latin typeface="Lato" panose="020F0502020204030203" pitchFamily="34" charset="77"/>
            </a:endParaRPr>
          </a:p>
        </p:txBody>
      </p:sp>
      <p:pic>
        <p:nvPicPr>
          <p:cNvPr id="10" name="Imagen 9" descr="NewSan salio a desmetir el informe de Lanata | Cronicas Fueguina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6052" y="1395561"/>
            <a:ext cx="4556854" cy="3875603"/>
          </a:xfrm>
          <a:prstGeom prst="rect">
            <a:avLst/>
          </a:prstGeom>
        </p:spPr>
      </p:pic>
      <p:sp>
        <p:nvSpPr>
          <p:cNvPr id="12" name="CuadroTexto 11">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3" name="Rectángulo redondeado 12"/>
          <p:cNvSpPr/>
          <p:nvPr/>
        </p:nvSpPr>
        <p:spPr>
          <a:xfrm>
            <a:off x="0" y="6539601"/>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
        <p:nvSpPr>
          <p:cNvPr id="3" name="Rectángulo 2"/>
          <p:cNvSpPr/>
          <p:nvPr/>
        </p:nvSpPr>
        <p:spPr>
          <a:xfrm>
            <a:off x="7969553" y="5289022"/>
            <a:ext cx="1824926" cy="584775"/>
          </a:xfrm>
          <a:prstGeom prst="rect">
            <a:avLst/>
          </a:prstGeom>
          <a:noFill/>
        </p:spPr>
        <p:txBody>
          <a:bodyPr wrap="square" lIns="91440" tIns="45720" rIns="91440" bIns="45720">
            <a:spAutoFit/>
          </a:bodyPr>
          <a:lstStyle/>
          <a:p>
            <a:pPr algn="ctr"/>
            <a:r>
              <a:rPr lang="es-ES" sz="32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NOBLEX</a:t>
            </a:r>
            <a:endParaRPr lang="es-E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5" name="Rectángulo 4"/>
          <p:cNvSpPr/>
          <p:nvPr/>
        </p:nvSpPr>
        <p:spPr>
          <a:xfrm>
            <a:off x="10808878" y="5954826"/>
            <a:ext cx="1212191" cy="584775"/>
          </a:xfrm>
          <a:prstGeom prst="rect">
            <a:avLst/>
          </a:prstGeom>
          <a:noFill/>
        </p:spPr>
        <p:txBody>
          <a:bodyPr wrap="none" lIns="91440" tIns="45720" rIns="91440" bIns="45720">
            <a:spAutoFit/>
          </a:bodyPr>
          <a:lstStyle/>
          <a:p>
            <a:pPr algn="ctr"/>
            <a:r>
              <a:rPr lang="es-ES" sz="3200" b="1" cap="none" spc="0" dirty="0" smtClean="0">
                <a:ln w="12700">
                  <a:solidFill>
                    <a:schemeClr val="accent5"/>
                  </a:solidFill>
                  <a:prstDash val="solid"/>
                </a:ln>
                <a:pattFill prst="ltDnDiag">
                  <a:fgClr>
                    <a:schemeClr val="accent5">
                      <a:lumMod val="60000"/>
                      <a:lumOff val="40000"/>
                    </a:schemeClr>
                  </a:fgClr>
                  <a:bgClr>
                    <a:schemeClr val="bg1"/>
                  </a:bgClr>
                </a:pattFill>
                <a:effectLst/>
              </a:rPr>
              <a:t>ATMA</a:t>
            </a:r>
            <a:endParaRPr lang="es-ES" sz="32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6" name="Rectángulo 5"/>
          <p:cNvSpPr/>
          <p:nvPr/>
        </p:nvSpPr>
        <p:spPr>
          <a:xfrm>
            <a:off x="9542775" y="5764190"/>
            <a:ext cx="1095172" cy="58477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3200" b="1" cap="none" spc="0" dirty="0" smtClean="0">
                <a:ln/>
                <a:solidFill>
                  <a:schemeClr val="accent3"/>
                </a:solidFill>
                <a:effectLst/>
              </a:rPr>
              <a:t>SIAM</a:t>
            </a:r>
            <a:endParaRPr lang="es-ES" sz="3200" b="1" cap="none" spc="0" dirty="0">
              <a:ln/>
              <a:solidFill>
                <a:schemeClr val="accent3"/>
              </a:solidFill>
              <a:effectLst/>
            </a:endParaRPr>
          </a:p>
        </p:txBody>
      </p:sp>
      <p:sp>
        <p:nvSpPr>
          <p:cNvPr id="8" name="Rectángulo 7"/>
          <p:cNvSpPr/>
          <p:nvPr/>
        </p:nvSpPr>
        <p:spPr>
          <a:xfrm>
            <a:off x="10356924" y="5292030"/>
            <a:ext cx="1431802" cy="584775"/>
          </a:xfrm>
          <a:prstGeom prst="rect">
            <a:avLst/>
          </a:prstGeom>
          <a:noFill/>
        </p:spPr>
        <p:txBody>
          <a:bodyPr wrap="none" lIns="91440" tIns="45720" rIns="91440" bIns="45720">
            <a:spAutoFit/>
          </a:bodyPr>
          <a:lstStyle/>
          <a:p>
            <a:pPr algn="ctr"/>
            <a:r>
              <a:rPr lang="es-ES" sz="3200" b="1" cap="none" spc="0" dirty="0" smtClean="0">
                <a:ln w="22225">
                  <a:solidFill>
                    <a:schemeClr val="accent2"/>
                  </a:solidFill>
                  <a:prstDash val="solid"/>
                </a:ln>
                <a:solidFill>
                  <a:schemeClr val="accent2">
                    <a:lumMod val="40000"/>
                    <a:lumOff val="60000"/>
                  </a:schemeClr>
                </a:solidFill>
                <a:effectLst/>
              </a:rPr>
              <a:t>PHILCO</a:t>
            </a:r>
            <a:endParaRPr lang="es-ES" sz="3200" b="1" cap="none" spc="0" dirty="0">
              <a:ln w="22225">
                <a:solidFill>
                  <a:schemeClr val="accent2"/>
                </a:solidFill>
                <a:prstDash val="solid"/>
              </a:ln>
              <a:solidFill>
                <a:schemeClr val="accent2">
                  <a:lumMod val="40000"/>
                  <a:lumOff val="60000"/>
                </a:schemeClr>
              </a:solidFill>
              <a:effectLst/>
            </a:endParaRPr>
          </a:p>
        </p:txBody>
      </p:sp>
      <p:sp>
        <p:nvSpPr>
          <p:cNvPr id="9" name="Rectángulo 8"/>
          <p:cNvSpPr/>
          <p:nvPr/>
        </p:nvSpPr>
        <p:spPr>
          <a:xfrm>
            <a:off x="457132" y="1228855"/>
            <a:ext cx="6906452" cy="2308324"/>
          </a:xfrm>
          <a:prstGeom prst="rect">
            <a:avLst/>
          </a:prstGeom>
        </p:spPr>
        <p:txBody>
          <a:bodyPr wrap="square">
            <a:spAutoFit/>
          </a:bodyPr>
          <a:lstStyle/>
          <a:p>
            <a:pPr algn="just"/>
            <a:r>
              <a:rPr lang="es-ES" dirty="0">
                <a:latin typeface="Lato" panose="020F0502020204030203"/>
              </a:rPr>
              <a:t>Newsan es el grupo económico más importante de la Argentina, líder en la fabricación, comercialización y distribución electrónica de consumo y alimentos, con presencia nacional e internacional. Fundada en 1987, la compañía cuenta con una amplia gama de productos en las categorías de TV, Audio, Línea Blanca, Aire Acondicionado y Pequeños Electrodomésticos, entre otros, bajo marcas propias como NOBLEX, ATMA, PHILCO, SIAM y marcas internacionales de las cuales es representante </a:t>
            </a:r>
            <a:r>
              <a:rPr lang="es-ES" dirty="0" smtClean="0">
                <a:latin typeface="Lato" panose="020F0502020204030203"/>
              </a:rPr>
              <a:t>estratégico.</a:t>
            </a:r>
            <a:endParaRPr lang="es-AR" dirty="0"/>
          </a:p>
        </p:txBody>
      </p:sp>
      <p:sp>
        <p:nvSpPr>
          <p:cNvPr id="15" name="Rectángulo 14"/>
          <p:cNvSpPr/>
          <p:nvPr/>
        </p:nvSpPr>
        <p:spPr>
          <a:xfrm>
            <a:off x="3028954" y="3537179"/>
            <a:ext cx="4368004" cy="2862322"/>
          </a:xfrm>
          <a:prstGeom prst="rect">
            <a:avLst/>
          </a:prstGeom>
        </p:spPr>
        <p:txBody>
          <a:bodyPr wrap="square">
            <a:spAutoFit/>
          </a:bodyPr>
          <a:lstStyle/>
          <a:p>
            <a:pPr algn="just"/>
            <a:r>
              <a:rPr lang="es-ES" dirty="0">
                <a:latin typeface="Lato" panose="020F0502020204030203"/>
              </a:rPr>
              <a:t>Con un enfoque en la innovación, la calidad, el compromiso con el medio ambiente, Newsan se ha convertido en un referente en el mercado, ofreciendo productos de alta calidad y valor agregado. Con más de 9300 empleados y 6 plantas productivas en la Argentina en Buenos Aires y Tierra del Fuego, Newsan mejora la vida de las personas a través de productos y servicios de vanguardia.</a:t>
            </a:r>
            <a:endParaRPr lang="es-AR" dirty="0"/>
          </a:p>
        </p:txBody>
      </p:sp>
      <p:sp>
        <p:nvSpPr>
          <p:cNvPr id="16" name="Rectángulo 15"/>
          <p:cNvSpPr/>
          <p:nvPr/>
        </p:nvSpPr>
        <p:spPr>
          <a:xfrm>
            <a:off x="7322286" y="5908860"/>
            <a:ext cx="232792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MOTOROLA</a:t>
            </a:r>
            <a:endParaRPr lang="es-E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15633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438449" y="1199165"/>
            <a:ext cx="4056759" cy="523220"/>
          </a:xfrm>
          <a:prstGeom prst="rect">
            <a:avLst/>
          </a:prstGeom>
        </p:spPr>
        <p:txBody>
          <a:bodyPr wrap="square">
            <a:spAutoFit/>
          </a:bodyPr>
          <a:lstStyle/>
          <a:p>
            <a:pPr lvl="0"/>
            <a:r>
              <a:rPr lang="es-AR" sz="2800" b="1" dirty="0" smtClean="0">
                <a:solidFill>
                  <a:srgbClr val="D70007"/>
                </a:solidFill>
                <a:latin typeface="Lato" panose="020F0502020204030203" pitchFamily="34" charset="77"/>
              </a:rPr>
              <a:t>04. Objetivos planteados </a:t>
            </a:r>
            <a:endParaRPr lang="es-AR" sz="2800" b="1" dirty="0">
              <a:solidFill>
                <a:srgbClr val="D70007"/>
              </a:solidFill>
              <a:latin typeface="Lato" panose="020F0502020204030203" pitchFamily="34" charset="77"/>
            </a:endParaRPr>
          </a:p>
        </p:txBody>
      </p:sp>
      <p:sp>
        <p:nvSpPr>
          <p:cNvPr id="6" name="Rectángulo 5"/>
          <p:cNvSpPr/>
          <p:nvPr/>
        </p:nvSpPr>
        <p:spPr>
          <a:xfrm>
            <a:off x="1354042" y="2174222"/>
            <a:ext cx="8816899" cy="3323987"/>
          </a:xfrm>
          <a:prstGeom prst="rect">
            <a:avLst/>
          </a:prstGeom>
        </p:spPr>
        <p:txBody>
          <a:bodyPr wrap="square">
            <a:spAutoFit/>
          </a:bodyPr>
          <a:lstStyle/>
          <a:p>
            <a:pPr algn="just"/>
            <a:r>
              <a:rPr lang="es-ES" sz="2400" b="1" u="sng" dirty="0" smtClean="0">
                <a:latin typeface="Lato Light" panose="020F0302020204030203" pitchFamily="34" charset="77"/>
              </a:rPr>
              <a:t>Estos son: </a:t>
            </a:r>
          </a:p>
          <a:p>
            <a:pPr algn="just"/>
            <a:r>
              <a:rPr lang="es-ES" sz="2400" dirty="0" smtClean="0">
                <a:solidFill>
                  <a:srgbClr val="D70007"/>
                </a:solidFill>
                <a:latin typeface="Lato Light" panose="020F0302020204030203" pitchFamily="34" charset="77"/>
              </a:rPr>
              <a:t> </a:t>
            </a:r>
            <a:r>
              <a:rPr lang="es-ES" sz="2800" b="1" dirty="0" smtClean="0">
                <a:solidFill>
                  <a:srgbClr val="D70007"/>
                </a:solidFill>
                <a:latin typeface="Lato Light" panose="020F0302020204030203" pitchFamily="34" charset="77"/>
              </a:rPr>
              <a:t>➔</a:t>
            </a:r>
            <a:r>
              <a:rPr lang="es-ES" sz="2800" b="1" dirty="0" smtClean="0">
                <a:latin typeface="Lato Light" panose="020F0302020204030203" pitchFamily="34" charset="77"/>
              </a:rPr>
              <a:t>	Procesar y analizar todos los datos disponibles para identificar indicadores clave relevantes en la planificación de la rotación del personal, basándonos en el análisis individual de cada puesto.</a:t>
            </a:r>
          </a:p>
          <a:p>
            <a:pPr algn="just"/>
            <a:r>
              <a:rPr lang="es-ES" sz="2800" b="1" dirty="0" smtClean="0">
                <a:solidFill>
                  <a:srgbClr val="D70007"/>
                </a:solidFill>
                <a:latin typeface="Lato Light" panose="020F0302020204030203" pitchFamily="34" charset="77"/>
              </a:rPr>
              <a:t>➔</a:t>
            </a:r>
            <a:r>
              <a:rPr lang="es-ES" sz="2800" b="1" dirty="0" smtClean="0">
                <a:latin typeface="Lato Light" panose="020F0302020204030203" pitchFamily="34" charset="77"/>
              </a:rPr>
              <a:t>	Identificar las posibles combinaciones de puestos de trabajo para minimizar el riesgo ergonómico.</a:t>
            </a:r>
          </a:p>
          <a:p>
            <a:endParaRPr lang="es-AR" dirty="0">
              <a:solidFill>
                <a:srgbClr val="D70007"/>
              </a:solidFill>
              <a:latin typeface="Lato Light" panose="020F0302020204030203" pitchFamily="34" charset="77"/>
            </a:endParaRPr>
          </a:p>
        </p:txBody>
      </p:sp>
      <p:pic>
        <p:nvPicPr>
          <p:cNvPr id="7" name="Imagen 6"/>
          <p:cNvPicPr>
            <a:picLocks noChangeAspect="1"/>
          </p:cNvPicPr>
          <p:nvPr/>
        </p:nvPicPr>
        <p:blipFill>
          <a:blip r:embed="rId2"/>
          <a:stretch>
            <a:fillRect/>
          </a:stretch>
        </p:blipFill>
        <p:spPr>
          <a:xfrm>
            <a:off x="10812540" y="70336"/>
            <a:ext cx="1004322" cy="436101"/>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10" name="Marcador de número de diapositiva 1"/>
          <p:cNvSpPr txBox="1">
            <a:spLocks/>
          </p:cNvSpPr>
          <p:nvPr/>
        </p:nvSpPr>
        <p:spPr>
          <a:xfrm>
            <a:off x="9144001" y="6394399"/>
            <a:ext cx="2743200" cy="365125"/>
          </a:xfrm>
          <a:prstGeom prst="rect">
            <a:avLst/>
          </a:prstGeom>
        </p:spPr>
        <p:txBody>
          <a:bodyPr vert="horz" lIns="121920" tIns="60960" rIns="121920" bIns="60960" rtlCol="0" anchor="ct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sz="1200" dirty="0">
                <a:latin typeface="Assistant Medium" pitchFamily="2" charset="-79"/>
                <a:cs typeface="Assistant Medium" pitchFamily="2" charset="-79"/>
              </a:rPr>
              <a:t>4</a:t>
            </a:r>
            <a:endParaRPr lang="es-AR" sz="1200" dirty="0">
              <a:latin typeface="Assistant Medium" pitchFamily="2" charset="-79"/>
              <a:cs typeface="Assistant Medium" pitchFamily="2" charset="-79"/>
            </a:endParaRPr>
          </a:p>
        </p:txBody>
      </p:sp>
      <p:sp>
        <p:nvSpPr>
          <p:cNvPr id="11" name="CuadroTexto 10">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sp>
        <p:nvSpPr>
          <p:cNvPr id="12" name="Rectángulo redondeado 11"/>
          <p:cNvSpPr/>
          <p:nvPr/>
        </p:nvSpPr>
        <p:spPr>
          <a:xfrm>
            <a:off x="0" y="6540661"/>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1217222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302" y="717452"/>
            <a:ext cx="5778848" cy="54582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CuadroTexto 1">
            <a:extLst>
              <a:ext uri="{FF2B5EF4-FFF2-40B4-BE49-F238E27FC236}">
                <a16:creationId xmlns:a16="http://schemas.microsoft.com/office/drawing/2014/main" id="{C1C2386B-26E1-D47A-9640-1D7309C2919D}"/>
              </a:ext>
            </a:extLst>
          </p:cNvPr>
          <p:cNvSpPr txBox="1"/>
          <p:nvPr/>
        </p:nvSpPr>
        <p:spPr>
          <a:xfrm>
            <a:off x="818241" y="1324317"/>
            <a:ext cx="2608580" cy="461665"/>
          </a:xfrm>
          <a:prstGeom prst="rect">
            <a:avLst/>
          </a:prstGeom>
          <a:noFill/>
        </p:spPr>
        <p:txBody>
          <a:bodyPr wrap="square" rtlCol="0">
            <a:spAutoFit/>
          </a:bodyPr>
          <a:lstStyle/>
          <a:p>
            <a:r>
              <a:rPr lang="es-AR" sz="2400" b="1" dirty="0" smtClean="0">
                <a:solidFill>
                  <a:schemeClr val="bg1"/>
                </a:solidFill>
                <a:latin typeface="Lato" panose="020F0502020204030203" pitchFamily="34" charset="77"/>
              </a:rPr>
              <a:t>05. SPRINT 1</a:t>
            </a:r>
            <a:endParaRPr lang="es-AR" sz="2400" b="1" dirty="0">
              <a:solidFill>
                <a:schemeClr val="bg1"/>
              </a:solidFill>
              <a:latin typeface="Lato" panose="020F0502020204030203" pitchFamily="34" charset="77"/>
            </a:endParaRPr>
          </a:p>
        </p:txBody>
      </p:sp>
      <p:sp>
        <p:nvSpPr>
          <p:cNvPr id="5" name="Rectángulo 4"/>
          <p:cNvSpPr/>
          <p:nvPr/>
        </p:nvSpPr>
        <p:spPr>
          <a:xfrm>
            <a:off x="464234" y="1676693"/>
            <a:ext cx="5589563" cy="3662541"/>
          </a:xfrm>
          <a:prstGeom prst="rect">
            <a:avLst/>
          </a:prstGeom>
        </p:spPr>
        <p:txBody>
          <a:bodyPr wrap="square">
            <a:spAutoFit/>
          </a:bodyPr>
          <a:lstStyle/>
          <a:p>
            <a:endParaRPr lang="es-AR" dirty="0">
              <a:solidFill>
                <a:schemeClr val="bg1"/>
              </a:solidFill>
            </a:endParaRP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Conformación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equipos</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a:solidFill>
                <a:schemeClr val="bg1"/>
              </a:solidFill>
              <a:latin typeface="Lato" panose="020F0502020204030203"/>
              <a:ea typeface="Calibri" panose="020F0502020204030204" pitchFamily="34" charset="0"/>
              <a:cs typeface="Times New Roman" panose="02020603050405020304" pitchFamily="18" charset="0"/>
            </a:endParaRP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Creación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grupos 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WhatsApp.</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Creación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espacios en Google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Drive.</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Reuniones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por Google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Meet</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endParaRPr>
          </a:p>
          <a:p>
            <a:pPr lvl="1">
              <a:lnSpc>
                <a:spcPct val="107000"/>
              </a:lnSpc>
              <a:tabLst>
                <a:tab pos="914400" algn="l"/>
              </a:tabLst>
            </a:pP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Gestión de Herramientas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a utilizar</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Creación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 repositorios en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GitHub</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Armado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del diagrama 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Gantt</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a:solidFill>
                <a:schemeClr val="bg1"/>
              </a:solidFill>
              <a:latin typeface="Lato" panose="020F0502020204030203"/>
              <a:ea typeface="Calibri" panose="020F0502020204030204" pitchFamily="34" charset="0"/>
              <a:cs typeface="Times New Roman" panose="02020603050405020304" pitchFamily="18" charset="0"/>
            </a:endParaRPr>
          </a:p>
          <a:p>
            <a:pPr lvl="1">
              <a:lnSpc>
                <a:spcPct val="107000"/>
              </a:lnSpc>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Diccionario de datos</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 </a:t>
            </a:r>
            <a:endPar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endParaRPr>
          </a:p>
          <a:p>
            <a:pPr lvl="1">
              <a:lnSpc>
                <a:spcPct val="107000"/>
              </a:lnSpc>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Documentación de presentación</a:t>
            </a:r>
            <a:r>
              <a:rPr lang="es-AR" sz="2000" dirty="0" smtClean="0">
                <a:solidFill>
                  <a:schemeClr val="bg1"/>
                </a:solidFill>
                <a:latin typeface="Lato" panose="020F0502020204030203"/>
                <a:ea typeface="Times New Roman" panose="02020603050405020304" pitchFamily="18" charset="0"/>
                <a:cs typeface="Times New Roman" panose="02020603050405020304" pitchFamily="18" charset="0"/>
              </a:rPr>
              <a:t>.</a:t>
            </a:r>
          </a:p>
          <a:p>
            <a:pPr lvl="1">
              <a:lnSpc>
                <a:spcPct val="107000"/>
              </a:lnSpc>
              <a:spcAft>
                <a:spcPts val="0"/>
              </a:spcAft>
              <a:tabLst>
                <a:tab pos="914400" algn="l"/>
              </a:tabLst>
            </a:pP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 Análisis </a:t>
            </a:r>
            <a:r>
              <a:rPr lang="es-AR" sz="2000" b="1" dirty="0">
                <a:solidFill>
                  <a:schemeClr val="bg1"/>
                </a:solidFill>
                <a:latin typeface="Lato" panose="020F0502020204030203"/>
                <a:ea typeface="Times New Roman" panose="02020603050405020304" pitchFamily="18" charset="0"/>
                <a:cs typeface="Times New Roman" panose="02020603050405020304" pitchFamily="18" charset="0"/>
              </a:rPr>
              <a:t>exploratorio de </a:t>
            </a:r>
            <a:r>
              <a:rPr lang="es-AR" sz="2000" b="1" dirty="0" smtClean="0">
                <a:solidFill>
                  <a:schemeClr val="bg1"/>
                </a:solidFill>
                <a:latin typeface="Lato" panose="020F0502020204030203"/>
                <a:ea typeface="Times New Roman" panose="02020603050405020304" pitchFamily="18" charset="0"/>
                <a:cs typeface="Times New Roman" panose="02020603050405020304" pitchFamily="18" charset="0"/>
              </a:rPr>
              <a:t>datos</a:t>
            </a:r>
            <a:r>
              <a:rPr lang="es-AR" sz="2000" dirty="0">
                <a:solidFill>
                  <a:schemeClr val="bg1"/>
                </a:solidFill>
                <a:latin typeface="Lato" panose="020F0502020204030203"/>
                <a:ea typeface="Times New Roman" panose="02020603050405020304" pitchFamily="18" charset="0"/>
                <a:cs typeface="Times New Roman" panose="02020603050405020304" pitchFamily="18" charset="0"/>
              </a:rPr>
              <a:t>.</a:t>
            </a:r>
            <a:endParaRPr lang="es-AR" sz="2000" dirty="0">
              <a:solidFill>
                <a:schemeClr val="bg1"/>
              </a:solidFill>
              <a:effectLst/>
              <a:latin typeface="Lato" panose="020F0502020204030203"/>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68"/>
            <a:ext cx="914264" cy="943520"/>
          </a:xfrm>
          <a:prstGeom prst="rect">
            <a:avLst/>
          </a:prstGeom>
        </p:spPr>
      </p:pic>
      <p:sp>
        <p:nvSpPr>
          <p:cNvPr id="14" name="CuadroTexto 13">
            <a:extLst>
              <a:ext uri="{FF2B5EF4-FFF2-40B4-BE49-F238E27FC236}">
                <a16:creationId xmlns:a16="http://schemas.microsoft.com/office/drawing/2014/main" id="{3051CA5D-4E46-BE24-D32C-35D8CC7C7F26}"/>
              </a:ext>
            </a:extLst>
          </p:cNvPr>
          <p:cNvSpPr txBox="1"/>
          <p:nvPr/>
        </p:nvSpPr>
        <p:spPr>
          <a:xfrm>
            <a:off x="871635" y="172448"/>
            <a:ext cx="3601891" cy="276999"/>
          </a:xfrm>
          <a:prstGeom prst="rect">
            <a:avLst/>
          </a:prstGeom>
          <a:noFill/>
        </p:spPr>
        <p:txBody>
          <a:bodyPr wrap="square" rtlCol="0">
            <a:spAutoFit/>
          </a:bodyPr>
          <a:lstStyle/>
          <a:p>
            <a:r>
              <a:rPr lang="es-ES" sz="1200" dirty="0">
                <a:solidFill>
                  <a:schemeClr val="bg1"/>
                </a:solidFill>
                <a:latin typeface="Lato" panose="020F0502020204030203" pitchFamily="34" charset="77"/>
              </a:rPr>
              <a:t>EQUIPO Nº 5 – </a:t>
            </a:r>
            <a:r>
              <a:rPr lang="es-ES" sz="1200" dirty="0" smtClean="0">
                <a:solidFill>
                  <a:schemeClr val="bg1"/>
                </a:solidFill>
                <a:latin typeface="Lato" panose="020F0502020204030203" pitchFamily="34" charset="77"/>
              </a:rPr>
              <a:t>Newsan 2</a:t>
            </a:r>
            <a:endParaRPr lang="es-AR" sz="1100" dirty="0">
              <a:solidFill>
                <a:schemeClr val="bg1"/>
              </a:solidFill>
              <a:latin typeface="Lato" panose="020F0502020204030203" pitchFamily="34" charset="77"/>
            </a:endParaRPr>
          </a:p>
        </p:txBody>
      </p:sp>
      <p:pic>
        <p:nvPicPr>
          <p:cNvPr id="10" name="Imagen 9"/>
          <p:cNvPicPr>
            <a:picLocks noChangeAspect="1"/>
          </p:cNvPicPr>
          <p:nvPr/>
        </p:nvPicPr>
        <p:blipFill rotWithShape="1">
          <a:blip r:embed="rId4"/>
          <a:srcRect l="4161" t="50312" r="5862" b="9493"/>
          <a:stretch/>
        </p:blipFill>
        <p:spPr>
          <a:xfrm>
            <a:off x="1" y="6379230"/>
            <a:ext cx="12207630" cy="486296"/>
          </a:xfrm>
          <a:prstGeom prst="rect">
            <a:avLst/>
          </a:prstGeom>
        </p:spPr>
      </p:pic>
    </p:spTree>
    <p:extLst>
      <p:ext uri="{BB962C8B-B14F-4D97-AF65-F5344CB8AC3E}">
        <p14:creationId xmlns:p14="http://schemas.microsoft.com/office/powerpoint/2010/main" val="3869254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64" cy="943520"/>
          </a:xfrm>
          <a:prstGeom prst="rect">
            <a:avLst/>
          </a:prstGeom>
        </p:spPr>
      </p:pic>
      <p:sp>
        <p:nvSpPr>
          <p:cNvPr id="24" name="CuadroTexto 23">
            <a:extLst>
              <a:ext uri="{FF2B5EF4-FFF2-40B4-BE49-F238E27FC236}">
                <a16:creationId xmlns:a16="http://schemas.microsoft.com/office/drawing/2014/main" id="{3051CA5D-4E46-BE24-D32C-35D8CC7C7F26}"/>
              </a:ext>
            </a:extLst>
          </p:cNvPr>
          <p:cNvSpPr txBox="1"/>
          <p:nvPr/>
        </p:nvSpPr>
        <p:spPr>
          <a:xfrm>
            <a:off x="913839" y="239150"/>
            <a:ext cx="1759023" cy="276999"/>
          </a:xfrm>
          <a:prstGeom prst="rect">
            <a:avLst/>
          </a:prstGeom>
          <a:solidFill>
            <a:schemeClr val="bg2"/>
          </a:solidFill>
        </p:spPr>
        <p:txBody>
          <a:bodyPr wrap="square" rtlCol="0">
            <a:spAutoFit/>
          </a:bodyPr>
          <a:lstStyle/>
          <a:p>
            <a:r>
              <a:rPr lang="es-ES" sz="1200" dirty="0">
                <a:solidFill>
                  <a:srgbClr val="D70007"/>
                </a:solidFill>
                <a:latin typeface="Lato" panose="020F0502020204030203" pitchFamily="34" charset="77"/>
              </a:rPr>
              <a:t>EQUIPO Nº 5 – </a:t>
            </a:r>
            <a:r>
              <a:rPr lang="es-ES" sz="1200" dirty="0" smtClean="0">
                <a:solidFill>
                  <a:srgbClr val="D70007"/>
                </a:solidFill>
                <a:latin typeface="Lato" panose="020F0502020204030203" pitchFamily="34" charset="77"/>
              </a:rPr>
              <a:t>Newsan 2</a:t>
            </a:r>
            <a:endParaRPr lang="es-AR" sz="1100" dirty="0">
              <a:solidFill>
                <a:srgbClr val="D70007"/>
              </a:solidFill>
              <a:latin typeface="Lato" panose="020F0502020204030203" pitchFamily="34" charset="77"/>
            </a:endParaRPr>
          </a:p>
        </p:txBody>
      </p:sp>
      <p:pic>
        <p:nvPicPr>
          <p:cNvPr id="22" name="Google Shape;276;p9"/>
          <p:cNvPicPr preferRelativeResize="0"/>
          <p:nvPr/>
        </p:nvPicPr>
        <p:blipFill rotWithShape="1">
          <a:blip r:embed="rId3">
            <a:alphaModFix/>
          </a:blip>
          <a:srcRect/>
          <a:stretch/>
        </p:blipFill>
        <p:spPr>
          <a:xfrm>
            <a:off x="1827876" y="1534334"/>
            <a:ext cx="1597513" cy="1583702"/>
          </a:xfrm>
          <a:prstGeom prst="rect">
            <a:avLst/>
          </a:prstGeom>
          <a:solidFill>
            <a:schemeClr val="bg1"/>
          </a:solidFill>
          <a:ln>
            <a:noFill/>
          </a:ln>
        </p:spPr>
      </p:pic>
      <p:pic>
        <p:nvPicPr>
          <p:cNvPr id="25" name="Google Shape;275;p9"/>
          <p:cNvPicPr preferRelativeResize="0"/>
          <p:nvPr/>
        </p:nvPicPr>
        <p:blipFill rotWithShape="1">
          <a:blip r:embed="rId4">
            <a:alphaModFix/>
          </a:blip>
          <a:srcRect/>
          <a:stretch/>
        </p:blipFill>
        <p:spPr>
          <a:xfrm>
            <a:off x="6003686" y="1795190"/>
            <a:ext cx="1050388" cy="947527"/>
          </a:xfrm>
          <a:prstGeom prst="rect">
            <a:avLst/>
          </a:prstGeom>
          <a:solidFill>
            <a:schemeClr val="bg2">
              <a:lumMod val="25000"/>
            </a:schemeClr>
          </a:solidFill>
          <a:ln>
            <a:noFill/>
          </a:ln>
        </p:spPr>
      </p:pic>
      <p:pic>
        <p:nvPicPr>
          <p:cNvPr id="26" name="Imagen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2017" y="1464475"/>
            <a:ext cx="1534894" cy="1581369"/>
          </a:xfrm>
          <a:prstGeom prst="rect">
            <a:avLst/>
          </a:prstGeom>
          <a:solidFill>
            <a:schemeClr val="bg1"/>
          </a:solidFill>
        </p:spPr>
      </p:pic>
      <p:pic>
        <p:nvPicPr>
          <p:cNvPr id="30" name="Imagen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2956" y="3351736"/>
            <a:ext cx="1479812" cy="1001903"/>
          </a:xfrm>
          <a:prstGeom prst="rect">
            <a:avLst/>
          </a:prstGeom>
        </p:spPr>
      </p:pic>
      <p:grpSp>
        <p:nvGrpSpPr>
          <p:cNvPr id="31" name="Grupo 30"/>
          <p:cNvGrpSpPr/>
          <p:nvPr/>
        </p:nvGrpSpPr>
        <p:grpSpPr>
          <a:xfrm>
            <a:off x="8147015" y="1747321"/>
            <a:ext cx="898527" cy="945534"/>
            <a:chOff x="7362723" y="3418092"/>
            <a:chExt cx="898527" cy="945534"/>
          </a:xfrm>
        </p:grpSpPr>
        <p:sp>
          <p:nvSpPr>
            <p:cNvPr id="32" name="Rectángulo 31"/>
            <p:cNvSpPr/>
            <p:nvPr/>
          </p:nvSpPr>
          <p:spPr>
            <a:xfrm>
              <a:off x="7362723" y="4164035"/>
              <a:ext cx="898527" cy="199591"/>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33" name="Imagen 32"/>
            <p:cNvPicPr>
              <a:picLocks noChangeAspect="1"/>
            </p:cNvPicPr>
            <p:nvPr/>
          </p:nvPicPr>
          <p:blipFill>
            <a:blip r:embed="rId7"/>
            <a:stretch>
              <a:fillRect/>
            </a:stretch>
          </p:blipFill>
          <p:spPr>
            <a:xfrm>
              <a:off x="7447132" y="3418092"/>
              <a:ext cx="747254" cy="922374"/>
            </a:xfrm>
            <a:prstGeom prst="rect">
              <a:avLst/>
            </a:prstGeom>
            <a:noFill/>
          </p:spPr>
        </p:pic>
      </p:grpSp>
      <p:pic>
        <p:nvPicPr>
          <p:cNvPr id="34" name="Imagen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53060" y="3218737"/>
            <a:ext cx="1365606" cy="1035083"/>
          </a:xfrm>
          <a:prstGeom prst="rect">
            <a:avLst/>
          </a:prstGeom>
          <a:noFill/>
        </p:spPr>
      </p:pic>
      <p:pic>
        <p:nvPicPr>
          <p:cNvPr id="35" name="Imagen 34"/>
          <p:cNvPicPr>
            <a:picLocks noChangeAspect="1"/>
          </p:cNvPicPr>
          <p:nvPr/>
        </p:nvPicPr>
        <p:blipFill>
          <a:blip r:embed="rId9"/>
          <a:stretch>
            <a:fillRect/>
          </a:stretch>
        </p:blipFill>
        <p:spPr>
          <a:xfrm>
            <a:off x="4460716" y="4848284"/>
            <a:ext cx="1952390" cy="1084661"/>
          </a:xfrm>
          <a:prstGeom prst="rect">
            <a:avLst/>
          </a:prstGeom>
        </p:spPr>
      </p:pic>
      <p:pic>
        <p:nvPicPr>
          <p:cNvPr id="36" name="Picture 6" descr="Microsoft Copilot for Microsoft 365 | IOTAP Online In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14808" y="4763391"/>
            <a:ext cx="1254446" cy="1254447"/>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upo 36"/>
          <p:cNvGrpSpPr/>
          <p:nvPr/>
        </p:nvGrpSpPr>
        <p:grpSpPr>
          <a:xfrm>
            <a:off x="9912864" y="1685800"/>
            <a:ext cx="876907" cy="1045415"/>
            <a:chOff x="9975848" y="2072930"/>
            <a:chExt cx="876907" cy="1045415"/>
          </a:xfrm>
        </p:grpSpPr>
        <p:pic>
          <p:nvPicPr>
            <p:cNvPr id="38" name="Imagen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75848" y="2072930"/>
              <a:ext cx="870343" cy="881532"/>
            </a:xfrm>
            <a:prstGeom prst="rect">
              <a:avLst/>
            </a:prstGeom>
          </p:spPr>
        </p:pic>
        <p:sp>
          <p:nvSpPr>
            <p:cNvPr id="39" name="CuadroTexto 38"/>
            <p:cNvSpPr txBox="1"/>
            <p:nvPr/>
          </p:nvSpPr>
          <p:spPr>
            <a:xfrm>
              <a:off x="9975848" y="2749013"/>
              <a:ext cx="876907" cy="369332"/>
            </a:xfrm>
            <a:prstGeom prst="rect">
              <a:avLst/>
            </a:prstGeom>
            <a:noFill/>
          </p:spPr>
          <p:txBody>
            <a:bodyPr wrap="none" rtlCol="0">
              <a:spAutoFit/>
            </a:bodyPr>
            <a:lstStyle/>
            <a:p>
              <a:r>
                <a:rPr lang="es-ES" dirty="0" smtClean="0">
                  <a:solidFill>
                    <a:schemeClr val="accent1">
                      <a:lumMod val="75000"/>
                    </a:schemeClr>
                  </a:solidFill>
                </a:rPr>
                <a:t>TRELLO</a:t>
              </a:r>
              <a:endParaRPr lang="es-AR" dirty="0">
                <a:solidFill>
                  <a:schemeClr val="accent1">
                    <a:lumMod val="75000"/>
                  </a:schemeClr>
                </a:solidFill>
              </a:endParaRPr>
            </a:p>
          </p:txBody>
        </p:sp>
      </p:grpSp>
      <p:grpSp>
        <p:nvGrpSpPr>
          <p:cNvPr id="40" name="Grupo 39"/>
          <p:cNvGrpSpPr/>
          <p:nvPr/>
        </p:nvGrpSpPr>
        <p:grpSpPr>
          <a:xfrm>
            <a:off x="4512286" y="3350148"/>
            <a:ext cx="1583714" cy="1100274"/>
            <a:chOff x="9487560" y="3938974"/>
            <a:chExt cx="1583714" cy="1100274"/>
          </a:xfrm>
        </p:grpSpPr>
        <p:pic>
          <p:nvPicPr>
            <p:cNvPr id="41" name="Imagen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0310" y="3938974"/>
              <a:ext cx="817748" cy="817748"/>
            </a:xfrm>
            <a:prstGeom prst="rect">
              <a:avLst/>
            </a:prstGeom>
          </p:spPr>
        </p:pic>
        <p:sp>
          <p:nvSpPr>
            <p:cNvPr id="42" name="CuadroTexto 41"/>
            <p:cNvSpPr txBox="1"/>
            <p:nvPr/>
          </p:nvSpPr>
          <p:spPr>
            <a:xfrm>
              <a:off x="9487560" y="4669916"/>
              <a:ext cx="1583714" cy="369332"/>
            </a:xfrm>
            <a:prstGeom prst="rect">
              <a:avLst/>
            </a:prstGeom>
            <a:noFill/>
          </p:spPr>
          <p:txBody>
            <a:bodyPr wrap="square" rtlCol="0">
              <a:spAutoFit/>
            </a:bodyPr>
            <a:lstStyle/>
            <a:p>
              <a:r>
                <a:rPr lang="es-ES" dirty="0" smtClean="0">
                  <a:solidFill>
                    <a:schemeClr val="accent2">
                      <a:lumMod val="75000"/>
                    </a:schemeClr>
                  </a:solidFill>
                </a:rPr>
                <a:t>POWERPOINT</a:t>
              </a:r>
              <a:endParaRPr lang="es-AR" dirty="0">
                <a:solidFill>
                  <a:schemeClr val="accent2">
                    <a:lumMod val="75000"/>
                  </a:schemeClr>
                </a:solidFill>
              </a:endParaRPr>
            </a:p>
          </p:txBody>
        </p:sp>
      </p:grpSp>
      <p:pic>
        <p:nvPicPr>
          <p:cNvPr id="43" name="Imagen 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75767" y="4783054"/>
            <a:ext cx="1074193" cy="1074193"/>
          </a:xfrm>
          <a:prstGeom prst="rect">
            <a:avLst/>
          </a:prstGeom>
        </p:spPr>
      </p:pic>
      <p:sp>
        <p:nvSpPr>
          <p:cNvPr id="44" name="CuadroTexto 43"/>
          <p:cNvSpPr txBox="1"/>
          <p:nvPr/>
        </p:nvSpPr>
        <p:spPr>
          <a:xfrm>
            <a:off x="2498978" y="459893"/>
            <a:ext cx="6691238" cy="646331"/>
          </a:xfrm>
          <a:prstGeom prst="rect">
            <a:avLst/>
          </a:prstGeom>
          <a:noFill/>
        </p:spPr>
        <p:txBody>
          <a:bodyPr wrap="square" rtlCol="0">
            <a:spAutoFit/>
          </a:bodyPr>
          <a:lstStyle/>
          <a:p>
            <a:pPr algn="ctr"/>
            <a:r>
              <a:rPr lang="es-ES" sz="3600" b="1" u="sng" dirty="0" smtClean="0">
                <a:solidFill>
                  <a:srgbClr val="FF0000"/>
                </a:solidFill>
                <a:latin typeface="Lato Light" panose="020F0302020204030203"/>
              </a:rPr>
              <a:t>Herramientas utilizadas</a:t>
            </a:r>
            <a:endParaRPr lang="es-AR" sz="3600" b="1" u="sng" dirty="0">
              <a:solidFill>
                <a:srgbClr val="FF0000"/>
              </a:solidFill>
              <a:latin typeface="Lato Light" panose="020F0302020204030203"/>
            </a:endParaRPr>
          </a:p>
        </p:txBody>
      </p:sp>
      <p:pic>
        <p:nvPicPr>
          <p:cNvPr id="45" name="Imagen 44"/>
          <p:cNvPicPr>
            <a:picLocks noChangeAspect="1"/>
          </p:cNvPicPr>
          <p:nvPr/>
        </p:nvPicPr>
        <p:blipFill>
          <a:blip r:embed="rId14"/>
          <a:stretch>
            <a:fillRect/>
          </a:stretch>
        </p:blipFill>
        <p:spPr>
          <a:xfrm>
            <a:off x="0" y="5346834"/>
            <a:ext cx="1051802" cy="1054264"/>
          </a:xfrm>
          <a:prstGeom prst="rect">
            <a:avLst/>
          </a:prstGeom>
        </p:spPr>
      </p:pic>
      <p:sp>
        <p:nvSpPr>
          <p:cNvPr id="23" name="Rectángulo redondeado 22"/>
          <p:cNvSpPr/>
          <p:nvPr/>
        </p:nvSpPr>
        <p:spPr>
          <a:xfrm>
            <a:off x="0" y="6527409"/>
            <a:ext cx="12192000" cy="324049"/>
          </a:xfrm>
          <a:prstGeom prst="roundRect">
            <a:avLst/>
          </a:prstGeom>
          <a:solidFill>
            <a:srgbClr val="D700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lgn="ctr"/>
            <a:endParaRPr lang="es-AR" dirty="0"/>
          </a:p>
        </p:txBody>
      </p:sp>
      <p:pic>
        <p:nvPicPr>
          <p:cNvPr id="1030" name="Picture 6" descr="cookiecutter Alternatives - Python Productivity Tools | LibHun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70050" y="3211085"/>
            <a:ext cx="1050388" cy="105038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6627" y="4783055"/>
            <a:ext cx="988712" cy="1023202"/>
          </a:xfrm>
          <a:prstGeom prst="rect">
            <a:avLst/>
          </a:prstGeom>
        </p:spPr>
      </p:pic>
    </p:spTree>
    <p:extLst>
      <p:ext uri="{BB962C8B-B14F-4D97-AF65-F5344CB8AC3E}">
        <p14:creationId xmlns:p14="http://schemas.microsoft.com/office/powerpoint/2010/main" val="832106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23374C34AD660F42BD0F1F69922C3930" ma:contentTypeVersion="12" ma:contentTypeDescription="Crear nuevo documento." ma:contentTypeScope="" ma:versionID="7d16ac40a8f1aa2d63a1f489215eebb5">
  <xsd:schema xmlns:xsd="http://www.w3.org/2001/XMLSchema" xmlns:xs="http://www.w3.org/2001/XMLSchema" xmlns:p="http://schemas.microsoft.com/office/2006/metadata/properties" xmlns:ns2="e9d03810-18dc-4ea7-a0b3-a8b591699bfd" xmlns:ns3="9a0aeee1-ee6e-4139-8f55-368d129b7296" targetNamespace="http://schemas.microsoft.com/office/2006/metadata/properties" ma:root="true" ma:fieldsID="f0a1e32da2d3551440c970e4cc8cb4a2" ns2:_="" ns3:_="">
    <xsd:import namespace="e9d03810-18dc-4ea7-a0b3-a8b591699bfd"/>
    <xsd:import namespace="9a0aeee1-ee6e-4139-8f55-368d129b729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03810-18dc-4ea7-a0b3-a8b591699b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Etiquetas de imagen"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0aeee1-ee6e-4139-8f55-368d129b7296"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756f5a4d-e3da-42fb-8ea1-85d79f0350eb}" ma:internalName="TaxCatchAll" ma:showField="CatchAllData" ma:web="9a0aeee1-ee6e-4139-8f55-368d129b72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a0aeee1-ee6e-4139-8f55-368d129b7296" xsi:nil="true"/>
    <lcf76f155ced4ddcb4097134ff3c332f xmlns="e9d03810-18dc-4ea7-a0b3-a8b591699bf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20C9928-94CA-4208-A35E-D67712DBCE86}">
  <ds:schemaRefs>
    <ds:schemaRef ds:uri="http://schemas.microsoft.com/sharepoint/v3/contenttype/forms"/>
  </ds:schemaRefs>
</ds:datastoreItem>
</file>

<file path=customXml/itemProps2.xml><?xml version="1.0" encoding="utf-8"?>
<ds:datastoreItem xmlns:ds="http://schemas.openxmlformats.org/officeDocument/2006/customXml" ds:itemID="{AFA56367-5D1B-4D05-B16E-73F4749B16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03810-18dc-4ea7-a0b3-a8b591699bfd"/>
    <ds:schemaRef ds:uri="9a0aeee1-ee6e-4139-8f55-368d129b72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DF3C09-D142-4CA7-A895-5053D4953CAC}">
  <ds:schemaRefs>
    <ds:schemaRef ds:uri="9a0aeee1-ee6e-4139-8f55-368d129b7296"/>
    <ds:schemaRef ds:uri="http://purl.org/dc/dcmitype/"/>
    <ds:schemaRef ds:uri="http://schemas.microsoft.com/office/2006/documentManagement/types"/>
    <ds:schemaRef ds:uri="http://purl.org/dc/elements/1.1/"/>
    <ds:schemaRef ds:uri="http://purl.org/dc/terms/"/>
    <ds:schemaRef ds:uri="http://www.w3.org/XML/1998/namespace"/>
    <ds:schemaRef ds:uri="e9d03810-18dc-4ea7-a0b3-a8b591699bfd"/>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3111</TotalTime>
  <Words>1235</Words>
  <Application>Microsoft Office PowerPoint</Application>
  <PresentationFormat>Panorámica</PresentationFormat>
  <Paragraphs>218</Paragraphs>
  <Slides>38</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Arial</vt:lpstr>
      <vt:lpstr>Assistant Medium</vt:lpstr>
      <vt:lpstr>Calibri</vt:lpstr>
      <vt:lpstr>Calibri Light</vt:lpstr>
      <vt:lpstr>Lato</vt:lpstr>
      <vt:lpstr>Lato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Rotman, Julieta  (BUE-FUB)</dc:creator>
  <cp:lastModifiedBy>Bel</cp:lastModifiedBy>
  <cp:revision>206</cp:revision>
  <dcterms:created xsi:type="dcterms:W3CDTF">2024-07-30T13:30:57Z</dcterms:created>
  <dcterms:modified xsi:type="dcterms:W3CDTF">2024-12-09T17:45:00Z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0x01010023374C34AD660F42BD0F1F69922C3930</vt:lpwstr>
  </property>
</Properties>
</file>